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28"/>
  </p:notesMasterIdLst>
  <p:sldIdLst>
    <p:sldId id="256" r:id="rId2"/>
    <p:sldId id="257" r:id="rId3"/>
    <p:sldId id="287" r:id="rId4"/>
    <p:sldId id="259" r:id="rId5"/>
    <p:sldId id="283" r:id="rId6"/>
    <p:sldId id="274" r:id="rId7"/>
    <p:sldId id="284" r:id="rId8"/>
    <p:sldId id="299" r:id="rId9"/>
    <p:sldId id="293" r:id="rId10"/>
    <p:sldId id="285" r:id="rId11"/>
    <p:sldId id="286" r:id="rId12"/>
    <p:sldId id="294" r:id="rId13"/>
    <p:sldId id="270" r:id="rId14"/>
    <p:sldId id="296" r:id="rId15"/>
    <p:sldId id="290" r:id="rId16"/>
    <p:sldId id="295" r:id="rId17"/>
    <p:sldId id="289" r:id="rId18"/>
    <p:sldId id="298" r:id="rId19"/>
    <p:sldId id="292" r:id="rId20"/>
    <p:sldId id="297" r:id="rId21"/>
    <p:sldId id="291" r:id="rId22"/>
    <p:sldId id="263" r:id="rId23"/>
    <p:sldId id="281" r:id="rId24"/>
    <p:sldId id="272" r:id="rId25"/>
    <p:sldId id="260" r:id="rId26"/>
    <p:sldId id="30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a:srgbClr val="FFFFFF"/>
    <a:srgbClr val="84A2AC"/>
    <a:srgbClr val="5B7C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52"/>
    <p:restoredTop sz="94456"/>
  </p:normalViewPr>
  <p:slideViewPr>
    <p:cSldViewPr snapToGrid="0" snapToObjects="1">
      <p:cViewPr varScale="1">
        <p:scale>
          <a:sx n="127" d="100"/>
          <a:sy n="127" d="100"/>
        </p:scale>
        <p:origin x="208" y="208"/>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0080B7-BAC4-624A-8516-3AC877EA4C21}" type="datetimeFigureOut">
              <a:rPr lang="en-US" smtClean="0"/>
              <a:t>9/13/22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8A2C2-2106-9A4C-B734-0DDB568BAF28}" type="slidenum">
              <a:rPr lang="en-US" smtClean="0"/>
              <a:t>‹#›</a:t>
            </a:fld>
            <a:endParaRPr lang="en-US"/>
          </a:p>
        </p:txBody>
      </p:sp>
    </p:spTree>
    <p:extLst>
      <p:ext uri="{BB962C8B-B14F-4D97-AF65-F5344CB8AC3E}">
        <p14:creationId xmlns:p14="http://schemas.microsoft.com/office/powerpoint/2010/main" val="1823060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6318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259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205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8">
            <a:extLst>
              <a:ext uri="{FF2B5EF4-FFF2-40B4-BE49-F238E27FC236}">
                <a16:creationId xmlns:a16="http://schemas.microsoft.com/office/drawing/2014/main" id="{E090EE95-4170-194A-946C-55440833C7DF}"/>
              </a:ext>
            </a:extLst>
          </p:cNvPr>
          <p:cNvSpPr>
            <a:spLocks noGrp="1"/>
          </p:cNvSpPr>
          <p:nvPr>
            <p:ph type="dt" sz="half" idx="10"/>
          </p:nvPr>
        </p:nvSpPr>
        <p:spPr/>
        <p:txBody>
          <a:bodyPr/>
          <a:lstStyle/>
          <a:p>
            <a:fld id="{B5065A7E-ADBF-AC43-A2DC-64880440E274}" type="datetime1">
              <a:rPr lang="en-US" smtClean="0"/>
              <a:t>9/13/22</a:t>
            </a:fld>
            <a:endParaRPr lang="en-US" dirty="0"/>
          </a:p>
        </p:txBody>
      </p:sp>
      <p:sp>
        <p:nvSpPr>
          <p:cNvPr id="10" name="Footer Placeholder 9">
            <a:extLst>
              <a:ext uri="{FF2B5EF4-FFF2-40B4-BE49-F238E27FC236}">
                <a16:creationId xmlns:a16="http://schemas.microsoft.com/office/drawing/2014/main" id="{89EA4135-DA62-A14F-AECD-8AD74D0B1BC2}"/>
              </a:ext>
            </a:extLst>
          </p:cNvPr>
          <p:cNvSpPr>
            <a:spLocks noGrp="1"/>
          </p:cNvSpPr>
          <p:nvPr>
            <p:ph type="ftr" sz="quarter" idx="11"/>
          </p:nvPr>
        </p:nvSpPr>
        <p:spPr/>
        <p:txBody>
          <a:bodyPr/>
          <a:lstStyle/>
          <a:p>
            <a:r>
              <a:rPr lang="en-US"/>
              <a:t>Sports Analytics Club Program - Fordham Preparatory School</a:t>
            </a:r>
          </a:p>
        </p:txBody>
      </p:sp>
      <p:sp>
        <p:nvSpPr>
          <p:cNvPr id="11" name="Slide Number Placeholder 10">
            <a:extLst>
              <a:ext uri="{FF2B5EF4-FFF2-40B4-BE49-F238E27FC236}">
                <a16:creationId xmlns:a16="http://schemas.microsoft.com/office/drawing/2014/main" id="{CFD17580-C61A-4148-8F7A-68AF1B139FD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74868AA-6460-044E-BEB5-108A08C52BB6}" type="datetime1">
              <a:rPr lang="en-US" smtClean="0"/>
              <a:t>9/13/22</a:t>
            </a:fld>
            <a:endParaRPr lang="en-US" dirty="0"/>
          </a:p>
        </p:txBody>
      </p:sp>
      <p:sp>
        <p:nvSpPr>
          <p:cNvPr id="7" name="Slide Number Placeholder 6"/>
          <p:cNvSpPr>
            <a:spLocks noGrp="1"/>
          </p:cNvSpPr>
          <p:nvPr>
            <p:ph type="sldNum" sz="quarter" idx="12"/>
          </p:nvPr>
        </p:nvSpPr>
        <p:spPr>
          <a:xfrm>
            <a:off x="10496244" y="6340475"/>
            <a:ext cx="551167"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BBDA5B-5710-A840-805E-6F9962454519}" type="datetime1">
              <a:rPr lang="en-US" smtClean="0"/>
              <a:t>9/13/22</a:t>
            </a:fld>
            <a:endParaRPr lang="en-US" dirty="0"/>
          </a:p>
        </p:txBody>
      </p:sp>
      <p:sp>
        <p:nvSpPr>
          <p:cNvPr id="7" name="Footer Placeholder 4">
            <a:extLst>
              <a:ext uri="{FF2B5EF4-FFF2-40B4-BE49-F238E27FC236}">
                <a16:creationId xmlns:a16="http://schemas.microsoft.com/office/drawing/2014/main" id="{5F506E1C-8711-E949-8578-87E0C20645DF}"/>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8" name="Slide Number Placeholder 5">
            <a:extLst>
              <a:ext uri="{FF2B5EF4-FFF2-40B4-BE49-F238E27FC236}">
                <a16:creationId xmlns:a16="http://schemas.microsoft.com/office/drawing/2014/main" id="{74647E5D-FD5C-A94C-9153-35881092A870}"/>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2DCAC6DE-9210-0347-91FF-6350C8FAB82A}" type="datetime1">
              <a:rPr lang="en-US" smtClean="0"/>
              <a:t>9/13/22</a:t>
            </a:fld>
            <a:endParaRPr lang="en-US" dirty="0"/>
          </a:p>
        </p:txBody>
      </p:sp>
      <p:sp>
        <p:nvSpPr>
          <p:cNvPr id="11" name="Footer Placeholder 4">
            <a:extLst>
              <a:ext uri="{FF2B5EF4-FFF2-40B4-BE49-F238E27FC236}">
                <a16:creationId xmlns:a16="http://schemas.microsoft.com/office/drawing/2014/main" id="{D13CAD83-1DC2-5D4D-83F1-26B7E68E439B}"/>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12" name="Slide Number Placeholder 5">
            <a:extLst>
              <a:ext uri="{FF2B5EF4-FFF2-40B4-BE49-F238E27FC236}">
                <a16:creationId xmlns:a16="http://schemas.microsoft.com/office/drawing/2014/main" id="{85E6DC02-0112-5141-BB3D-E50B1A046139}"/>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83C74124-8AE4-604F-B1A3-29109472A10F}" type="datetime1">
              <a:rPr lang="en-US" smtClean="0"/>
              <a:t>9/13/22</a:t>
            </a:fld>
            <a:endParaRPr lang="en-US" dirty="0"/>
          </a:p>
        </p:txBody>
      </p:sp>
      <p:sp>
        <p:nvSpPr>
          <p:cNvPr id="7" name="Footer Placeholder 4">
            <a:extLst>
              <a:ext uri="{FF2B5EF4-FFF2-40B4-BE49-F238E27FC236}">
                <a16:creationId xmlns:a16="http://schemas.microsoft.com/office/drawing/2014/main" id="{20979310-425D-B54D-B1FB-8A16A22ADF7E}"/>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8" name="Slide Number Placeholder 5">
            <a:extLst>
              <a:ext uri="{FF2B5EF4-FFF2-40B4-BE49-F238E27FC236}">
                <a16:creationId xmlns:a16="http://schemas.microsoft.com/office/drawing/2014/main" id="{95099A2D-D6FF-5F45-8B43-14A960278BF2}"/>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9C77D8-E1C5-1A49-B341-E5851DA069E4}" type="datetime1">
              <a:rPr lang="en-US" smtClean="0"/>
              <a:t>9/13/22</a:t>
            </a:fld>
            <a:endParaRPr lang="en-US" dirty="0"/>
          </a:p>
        </p:txBody>
      </p:sp>
      <p:sp>
        <p:nvSpPr>
          <p:cNvPr id="11" name="Footer Placeholder 4">
            <a:extLst>
              <a:ext uri="{FF2B5EF4-FFF2-40B4-BE49-F238E27FC236}">
                <a16:creationId xmlns:a16="http://schemas.microsoft.com/office/drawing/2014/main" id="{7E72D791-862E-E744-BDCD-732EB635CE2C}"/>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12" name="Slide Number Placeholder 5">
            <a:extLst>
              <a:ext uri="{FF2B5EF4-FFF2-40B4-BE49-F238E27FC236}">
                <a16:creationId xmlns:a16="http://schemas.microsoft.com/office/drawing/2014/main" id="{E052CEF2-65FF-9248-8B5B-8E7B8192A591}"/>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25E4A6-1F04-2540-B6FA-BB0DE1CEFB77}" type="datetime1">
              <a:rPr lang="en-US" smtClean="0"/>
              <a:t>9/13/22</a:t>
            </a:fld>
            <a:endParaRPr lang="en-US" dirty="0"/>
          </a:p>
        </p:txBody>
      </p:sp>
      <p:sp>
        <p:nvSpPr>
          <p:cNvPr id="8" name="Footer Placeholder 4">
            <a:extLst>
              <a:ext uri="{FF2B5EF4-FFF2-40B4-BE49-F238E27FC236}">
                <a16:creationId xmlns:a16="http://schemas.microsoft.com/office/drawing/2014/main" id="{8DFFDDED-4DAF-B04C-8E2E-3893514949FA}"/>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9" name="Slide Number Placeholder 5">
            <a:extLst>
              <a:ext uri="{FF2B5EF4-FFF2-40B4-BE49-F238E27FC236}">
                <a16:creationId xmlns:a16="http://schemas.microsoft.com/office/drawing/2014/main" id="{7502DD40-D2FC-9442-A90B-475B7789646F}"/>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56C264-ED89-284A-AF83-0D404833C623}" type="datetime1">
              <a:rPr lang="en-US" smtClean="0"/>
              <a:t>9/13/22</a:t>
            </a:fld>
            <a:endParaRPr lang="en-US" dirty="0"/>
          </a:p>
        </p:txBody>
      </p:sp>
      <p:sp>
        <p:nvSpPr>
          <p:cNvPr id="8" name="Footer Placeholder 4">
            <a:extLst>
              <a:ext uri="{FF2B5EF4-FFF2-40B4-BE49-F238E27FC236}">
                <a16:creationId xmlns:a16="http://schemas.microsoft.com/office/drawing/2014/main" id="{0F9B2FCB-1B8A-BE4C-B61D-93A06F554B85}"/>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9" name="Slide Number Placeholder 5">
            <a:extLst>
              <a:ext uri="{FF2B5EF4-FFF2-40B4-BE49-F238E27FC236}">
                <a16:creationId xmlns:a16="http://schemas.microsoft.com/office/drawing/2014/main" id="{3A59C011-22A2-0645-AD2D-DF2666D780BB}"/>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FDF845-454D-D643-8FB6-9B484FF96308}" type="datetime1">
              <a:rPr lang="en-US" smtClean="0"/>
              <a:t>9/13/22</a:t>
            </a:fld>
            <a:endParaRPr lang="en-US" dirty="0"/>
          </a:p>
        </p:txBody>
      </p:sp>
      <p:sp>
        <p:nvSpPr>
          <p:cNvPr id="7" name="Footer Placeholder 4">
            <a:extLst>
              <a:ext uri="{FF2B5EF4-FFF2-40B4-BE49-F238E27FC236}">
                <a16:creationId xmlns:a16="http://schemas.microsoft.com/office/drawing/2014/main" id="{1317123C-F8A3-B145-9F9E-98CA432B83EB}"/>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8" name="Slide Number Placeholder 5">
            <a:extLst>
              <a:ext uri="{FF2B5EF4-FFF2-40B4-BE49-F238E27FC236}">
                <a16:creationId xmlns:a16="http://schemas.microsoft.com/office/drawing/2014/main" id="{090B6B9E-ED7D-9B4C-8F8D-17221A80D0D6}"/>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90" name="Slide Title"/>
          <p:cNvSpPr txBox="1">
            <a:spLocks noGrp="1"/>
          </p:cNvSpPr>
          <p:nvPr>
            <p:ph type="title" hasCustomPrompt="1"/>
          </p:nvPr>
        </p:nvSpPr>
        <p:spPr>
          <a:xfrm>
            <a:off x="863600" y="869950"/>
            <a:ext cx="10464800" cy="1614786"/>
          </a:xfrm>
          <a:prstGeom prst="rect">
            <a:avLst/>
          </a:prstGeom>
        </p:spPr>
        <p:txBody>
          <a:bodyPr anchor="t"/>
          <a:lstStyle/>
          <a:p>
            <a:r>
              <a:t>Slide Title</a:t>
            </a:r>
          </a:p>
        </p:txBody>
      </p:sp>
      <p:sp>
        <p:nvSpPr>
          <p:cNvPr id="91" name="Author and Date"/>
          <p:cNvSpPr txBox="1">
            <a:spLocks noGrp="1"/>
          </p:cNvSpPr>
          <p:nvPr>
            <p:ph type="body" sz="quarter" idx="21" hasCustomPrompt="1"/>
          </p:nvPr>
        </p:nvSpPr>
        <p:spPr>
          <a:xfrm>
            <a:off x="863600" y="501650"/>
            <a:ext cx="10464800" cy="241300"/>
          </a:xfrm>
          <a:prstGeom prst="rect">
            <a:avLst/>
          </a:prstGeom>
        </p:spPr>
        <p:txBody>
          <a:bodyPr anchor="ctr"/>
          <a:lstStyle>
            <a:lvl1pPr defTabSz="342900">
              <a:lnSpc>
                <a:spcPct val="100000"/>
              </a:lnSpc>
              <a:defRPr sz="1000" b="1" cap="all" spc="0">
                <a:solidFill>
                  <a:srgbClr val="227AAF"/>
                </a:solidFill>
              </a:defRPr>
            </a:lvl1pPr>
          </a:lstStyle>
          <a:p>
            <a:r>
              <a:t>Author and Date</a:t>
            </a:r>
          </a:p>
        </p:txBody>
      </p:sp>
      <p:sp>
        <p:nvSpPr>
          <p:cNvPr id="5" name="Footer Placeholder 4">
            <a:extLst>
              <a:ext uri="{FF2B5EF4-FFF2-40B4-BE49-F238E27FC236}">
                <a16:creationId xmlns:a16="http://schemas.microsoft.com/office/drawing/2014/main" id="{68E92F0C-525A-B544-B7D5-8D5D5CE8ED1F}"/>
              </a:ext>
            </a:extLst>
          </p:cNvPr>
          <p:cNvSpPr>
            <a:spLocks noGrp="1"/>
          </p:cNvSpPr>
          <p:nvPr>
            <p:ph type="ftr" sz="quarter" idx="3"/>
          </p:nvPr>
        </p:nvSpPr>
        <p:spPr>
          <a:xfrm>
            <a:off x="6856276" y="6492875"/>
            <a:ext cx="5168349" cy="365125"/>
          </a:xfrm>
          <a:prstGeom prst="rect">
            <a:avLst/>
          </a:prstGeom>
        </p:spPr>
        <p:txBody>
          <a:bodyPr vert="horz" lIns="91440" tIns="45720" rIns="91440" bIns="45720" rtlCol="0" anchor="ctr"/>
          <a:lstStyle>
            <a:lvl1pPr algn="l">
              <a:defRPr sz="1200" b="1" i="0" cap="small" baseline="0">
                <a:solidFill>
                  <a:schemeClr val="tx1"/>
                </a:solidFill>
                <a:effectLst>
                  <a:outerShdw blurRad="50800" dist="38100" dir="2700000" algn="tl" rotWithShape="0">
                    <a:srgbClr val="000000">
                      <a:alpha val="43000"/>
                    </a:srgbClr>
                  </a:outerShdw>
                </a:effectLst>
                <a:latin typeface="+mn-lt"/>
              </a:defRPr>
            </a:lvl1pPr>
          </a:lstStyle>
          <a:p>
            <a:r>
              <a:rPr lang="en-US"/>
              <a:t>Sports Analytics Club Program - Fordham Preparatory School</a:t>
            </a:r>
            <a:endParaRPr lang="en-US" dirty="0"/>
          </a:p>
        </p:txBody>
      </p:sp>
      <p:sp>
        <p:nvSpPr>
          <p:cNvPr id="6" name="Slide Number Placeholder 5">
            <a:extLst>
              <a:ext uri="{FF2B5EF4-FFF2-40B4-BE49-F238E27FC236}">
                <a16:creationId xmlns:a16="http://schemas.microsoft.com/office/drawing/2014/main" id="{47EC164F-6382-5541-88B3-54555669EF5E}"/>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79724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9" name="Slide Title"/>
          <p:cNvSpPr txBox="1">
            <a:spLocks noGrp="1"/>
          </p:cNvSpPr>
          <p:nvPr>
            <p:ph type="title" hasCustomPrompt="1"/>
          </p:nvPr>
        </p:nvSpPr>
        <p:spPr>
          <a:xfrm>
            <a:off x="863600" y="869950"/>
            <a:ext cx="10464800" cy="1612678"/>
          </a:xfrm>
          <a:prstGeom prst="rect">
            <a:avLst/>
          </a:prstGeom>
        </p:spPr>
        <p:txBody>
          <a:bodyPr anchor="t"/>
          <a:lstStyle/>
          <a:p>
            <a:r>
              <a:t>Slide Title</a:t>
            </a:r>
          </a:p>
        </p:txBody>
      </p:sp>
      <p:sp>
        <p:nvSpPr>
          <p:cNvPr id="50" name="Author and Date"/>
          <p:cNvSpPr txBox="1">
            <a:spLocks noGrp="1"/>
          </p:cNvSpPr>
          <p:nvPr>
            <p:ph type="body" sz="quarter" idx="21" hasCustomPrompt="1"/>
          </p:nvPr>
        </p:nvSpPr>
        <p:spPr>
          <a:xfrm>
            <a:off x="863600" y="501650"/>
            <a:ext cx="10464800" cy="241300"/>
          </a:xfrm>
          <a:prstGeom prst="rect">
            <a:avLst/>
          </a:prstGeom>
        </p:spPr>
        <p:txBody>
          <a:bodyPr anchor="ctr"/>
          <a:lstStyle>
            <a:lvl1pPr defTabSz="342900">
              <a:lnSpc>
                <a:spcPct val="100000"/>
              </a:lnSpc>
              <a:defRPr sz="1000" b="1" cap="all" spc="0">
                <a:solidFill>
                  <a:srgbClr val="227AAF"/>
                </a:solidFill>
              </a:defRPr>
            </a:lvl1pPr>
          </a:lstStyle>
          <a:p>
            <a:r>
              <a:t>Author and Date</a:t>
            </a:r>
          </a:p>
        </p:txBody>
      </p:sp>
      <p:sp>
        <p:nvSpPr>
          <p:cNvPr id="51" name="Body Level One…"/>
          <p:cNvSpPr txBox="1">
            <a:spLocks noGrp="1"/>
          </p:cNvSpPr>
          <p:nvPr>
            <p:ph type="body" sz="half" idx="1" hasCustomPrompt="1"/>
          </p:nvPr>
        </p:nvSpPr>
        <p:spPr>
          <a:xfrm>
            <a:off x="863600" y="2482850"/>
            <a:ext cx="10464800" cy="3082925"/>
          </a:xfrm>
          <a:prstGeom prst="rect">
            <a:avLst/>
          </a:prstGeom>
        </p:spPr>
        <p:txBody>
          <a:bodyPr numCol="2" spcCol="1046480"/>
          <a:lstStyle>
            <a:lvl1pPr marL="241300" indent="-241300" algn="l" defTabSz="6350">
              <a:lnSpc>
                <a:spcPct val="80000"/>
              </a:lnSpc>
              <a:spcBef>
                <a:spcPts val="1200"/>
              </a:spcBef>
              <a:buSzPct val="10000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800" spc="0">
                <a:solidFill>
                  <a:srgbClr val="4A4A4A"/>
                </a:solidFill>
                <a:latin typeface="Avenir Next Medium"/>
                <a:ea typeface="Avenir Next Medium"/>
                <a:cs typeface="Avenir Next Medium"/>
                <a:sym typeface="Avenir Next Medium"/>
              </a:defRPr>
            </a:lvl1pPr>
            <a:lvl2pPr marL="482600" indent="-241300" algn="l" defTabSz="6350">
              <a:lnSpc>
                <a:spcPct val="80000"/>
              </a:lnSpc>
              <a:spcBef>
                <a:spcPts val="1200"/>
              </a:spcBef>
              <a:buSzPct val="10000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800" spc="0">
                <a:solidFill>
                  <a:srgbClr val="4A4A4A"/>
                </a:solidFill>
                <a:latin typeface="Avenir Next Medium"/>
                <a:ea typeface="Avenir Next Medium"/>
                <a:cs typeface="Avenir Next Medium"/>
                <a:sym typeface="Avenir Next Medium"/>
              </a:defRPr>
            </a:lvl2pPr>
            <a:lvl3pPr marL="723900" indent="-241300" algn="l" defTabSz="6350">
              <a:lnSpc>
                <a:spcPct val="80000"/>
              </a:lnSpc>
              <a:spcBef>
                <a:spcPts val="1200"/>
              </a:spcBef>
              <a:buSzPct val="10000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800" spc="0">
                <a:solidFill>
                  <a:srgbClr val="4A4A4A"/>
                </a:solidFill>
                <a:latin typeface="Avenir Next Medium"/>
                <a:ea typeface="Avenir Next Medium"/>
                <a:cs typeface="Avenir Next Medium"/>
                <a:sym typeface="Avenir Next Medium"/>
              </a:defRPr>
            </a:lvl3pPr>
            <a:lvl4pPr marL="965200" indent="-241300" algn="l" defTabSz="6350">
              <a:lnSpc>
                <a:spcPct val="80000"/>
              </a:lnSpc>
              <a:spcBef>
                <a:spcPts val="1200"/>
              </a:spcBef>
              <a:buSzPct val="10000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800" spc="0">
                <a:solidFill>
                  <a:srgbClr val="4A4A4A"/>
                </a:solidFill>
                <a:latin typeface="Avenir Next Medium"/>
                <a:ea typeface="Avenir Next Medium"/>
                <a:cs typeface="Avenir Next Medium"/>
                <a:sym typeface="Avenir Next Medium"/>
              </a:defRPr>
            </a:lvl4pPr>
            <a:lvl5pPr marL="1206500" indent="-241300" algn="l" defTabSz="6350">
              <a:lnSpc>
                <a:spcPct val="80000"/>
              </a:lnSpc>
              <a:spcBef>
                <a:spcPts val="1200"/>
              </a:spcBef>
              <a:buSzPct val="10000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800" spc="0">
                <a:solidFill>
                  <a:srgbClr val="4A4A4A"/>
                </a:solidFill>
                <a:latin typeface="Avenir Next Medium"/>
                <a:ea typeface="Avenir Next Medium"/>
                <a:cs typeface="Avenir Next Medium"/>
                <a:sym typeface="Avenir Next Medium"/>
              </a:defRPr>
            </a:lvl5pPr>
          </a:lstStyle>
          <a:p>
            <a:r>
              <a:t>Slide bullet text</a:t>
            </a:r>
          </a:p>
          <a:p>
            <a:pPr lvl="1"/>
            <a:endParaRPr/>
          </a:p>
          <a:p>
            <a:pPr lvl="2"/>
            <a:endParaRPr/>
          </a:p>
          <a:p>
            <a:pPr lvl="3"/>
            <a:endParaRPr/>
          </a:p>
          <a:p>
            <a:pPr lvl="4"/>
            <a:endParaRPr/>
          </a:p>
        </p:txBody>
      </p:sp>
      <p:sp>
        <p:nvSpPr>
          <p:cNvPr id="7" name="Slide Number Placeholder 5">
            <a:extLst>
              <a:ext uri="{FF2B5EF4-FFF2-40B4-BE49-F238E27FC236}">
                <a16:creationId xmlns:a16="http://schemas.microsoft.com/office/drawing/2014/main" id="{39FAF030-1495-EB42-8287-95B41422591B}"/>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20106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10">
            <a:extLst>
              <a:ext uri="{FF2B5EF4-FFF2-40B4-BE49-F238E27FC236}">
                <a16:creationId xmlns:a16="http://schemas.microsoft.com/office/drawing/2014/main" id="{29D3F84F-C94C-024A-8EBB-D94C98B96362}"/>
              </a:ext>
            </a:extLst>
          </p:cNvPr>
          <p:cNvSpPr>
            <a:spLocks noGrp="1"/>
          </p:cNvSpPr>
          <p:nvPr>
            <p:ph type="dt" sz="half" idx="10"/>
          </p:nvPr>
        </p:nvSpPr>
        <p:spPr/>
        <p:txBody>
          <a:bodyPr/>
          <a:lstStyle/>
          <a:p>
            <a:fld id="{86C9D395-B1EB-CC43-A1A4-87088A8BEE42}" type="datetime1">
              <a:rPr lang="en-US" smtClean="0"/>
              <a:t>9/13/22</a:t>
            </a:fld>
            <a:endParaRPr lang="en-US" dirty="0"/>
          </a:p>
        </p:txBody>
      </p:sp>
      <p:sp>
        <p:nvSpPr>
          <p:cNvPr id="12" name="Footer Placeholder 11">
            <a:extLst>
              <a:ext uri="{FF2B5EF4-FFF2-40B4-BE49-F238E27FC236}">
                <a16:creationId xmlns:a16="http://schemas.microsoft.com/office/drawing/2014/main" id="{7411BE33-EFAC-EA42-AE11-C4EE2D3EB596}"/>
              </a:ext>
            </a:extLst>
          </p:cNvPr>
          <p:cNvSpPr>
            <a:spLocks noGrp="1"/>
          </p:cNvSpPr>
          <p:nvPr>
            <p:ph type="ftr" sz="quarter" idx="11"/>
          </p:nvPr>
        </p:nvSpPr>
        <p:spPr/>
        <p:txBody>
          <a:bodyPr/>
          <a:lstStyle/>
          <a:p>
            <a:r>
              <a:rPr lang="en-US"/>
              <a:t>Sports Analytics Club Program - Fordham Preparatory School</a:t>
            </a:r>
          </a:p>
        </p:txBody>
      </p:sp>
      <p:sp>
        <p:nvSpPr>
          <p:cNvPr id="13" name="Slide Number Placeholder 12">
            <a:extLst>
              <a:ext uri="{FF2B5EF4-FFF2-40B4-BE49-F238E27FC236}">
                <a16:creationId xmlns:a16="http://schemas.microsoft.com/office/drawing/2014/main" id="{5F94D0DA-A34B-D14D-8A3B-1FFFCE47B0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0A6D8E-D737-B248-856D-D609DBBE6016}" type="datetime1">
              <a:rPr lang="en-US" smtClean="0"/>
              <a:t>9/13/22</a:t>
            </a:fld>
            <a:endParaRPr lang="en-US" dirty="0"/>
          </a:p>
        </p:txBody>
      </p:sp>
      <p:sp>
        <p:nvSpPr>
          <p:cNvPr id="8" name="Footer Placeholder 7"/>
          <p:cNvSpPr>
            <a:spLocks noGrp="1"/>
          </p:cNvSpPr>
          <p:nvPr>
            <p:ph type="ftr" sz="quarter" idx="11"/>
          </p:nvPr>
        </p:nvSpPr>
        <p:spPr>
          <a:xfrm>
            <a:off x="5711687" y="6340475"/>
            <a:ext cx="5168349" cy="365125"/>
          </a:xfrm>
          <a:prstGeom prst="rect">
            <a:avLst/>
          </a:prstGeom>
        </p:spPr>
        <p:txBody>
          <a:bodyPr/>
          <a:lstStyle/>
          <a:p>
            <a:r>
              <a:rPr lang="en-US" dirty="0"/>
              <a:t>Sports Analytics Club Program - Fordham Preparatory School</a:t>
            </a:r>
          </a:p>
        </p:txBody>
      </p:sp>
      <p:sp>
        <p:nvSpPr>
          <p:cNvPr id="9" name="Slide Number Placeholder 8"/>
          <p:cNvSpPr>
            <a:spLocks noGrp="1"/>
          </p:cNvSpPr>
          <p:nvPr>
            <p:ph type="sldNum" sz="quarter" idx="12"/>
          </p:nvPr>
        </p:nvSpPr>
        <p:spPr>
          <a:xfrm>
            <a:off x="10496244" y="6340475"/>
            <a:ext cx="551167"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2A6081-ED16-D04F-9267-7A0C3873F835}" type="datetime1">
              <a:rPr lang="en-US" smtClean="0"/>
              <a:t>9/13/22</a:t>
            </a:fld>
            <a:endParaRPr lang="en-US" dirty="0"/>
          </a:p>
        </p:txBody>
      </p:sp>
      <p:sp>
        <p:nvSpPr>
          <p:cNvPr id="4" name="Footer Placeholder 3"/>
          <p:cNvSpPr>
            <a:spLocks noGrp="1"/>
          </p:cNvSpPr>
          <p:nvPr>
            <p:ph type="ftr" sz="quarter" idx="11"/>
          </p:nvPr>
        </p:nvSpPr>
        <p:spPr>
          <a:xfrm>
            <a:off x="5711687" y="6340475"/>
            <a:ext cx="5168349" cy="365125"/>
          </a:xfrm>
          <a:prstGeom prst="rect">
            <a:avLst/>
          </a:prstGeom>
        </p:spPr>
        <p:txBody>
          <a:bodyPr/>
          <a:lstStyle/>
          <a:p>
            <a:r>
              <a:rPr lang="en-US"/>
              <a:t>Sports Analytics Club Program - Fordham Preparatory School</a:t>
            </a:r>
            <a:endParaRPr lang="en-US" dirty="0"/>
          </a:p>
        </p:txBody>
      </p:sp>
      <p:sp>
        <p:nvSpPr>
          <p:cNvPr id="5" name="Slide Number Placeholder 4"/>
          <p:cNvSpPr>
            <a:spLocks noGrp="1"/>
          </p:cNvSpPr>
          <p:nvPr>
            <p:ph type="sldNum" sz="quarter" idx="12"/>
          </p:nvPr>
        </p:nvSpPr>
        <p:spPr>
          <a:xfrm>
            <a:off x="10496244" y="6340475"/>
            <a:ext cx="551167"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837611" y="5883275"/>
            <a:ext cx="2162061" cy="365125"/>
          </a:xfrm>
        </p:spPr>
        <p:txBody>
          <a:bodyPr/>
          <a:lstStyle>
            <a:lvl1pPr>
              <a:defRPr sz="1100" cap="small" baseline="0"/>
            </a:lvl1pPr>
          </a:lstStyle>
          <a:p>
            <a:fld id="{E065DCC2-D5F9-6A45-A9CC-D3F7FA793299}" type="datetime1">
              <a:rPr lang="en-US" smtClean="0"/>
              <a:t>9/13/22</a:t>
            </a:fld>
            <a:endParaRPr lang="en-US" dirty="0"/>
          </a:p>
        </p:txBody>
      </p:sp>
      <p:sp>
        <p:nvSpPr>
          <p:cNvPr id="3" name="Footer Placeholder 2"/>
          <p:cNvSpPr>
            <a:spLocks noGrp="1"/>
          </p:cNvSpPr>
          <p:nvPr>
            <p:ph type="ftr" sz="quarter" idx="11"/>
          </p:nvPr>
        </p:nvSpPr>
        <p:spPr>
          <a:xfrm>
            <a:off x="7076661" y="6492875"/>
            <a:ext cx="4294227" cy="365125"/>
          </a:xfrm>
          <a:prstGeom prst="rect">
            <a:avLst/>
          </a:prstGeom>
        </p:spPr>
        <p:txBody>
          <a:bodyPr/>
          <a:lstStyle>
            <a:lvl1pPr>
              <a:defRPr sz="1100" cap="small" baseline="0">
                <a:solidFill>
                  <a:schemeClr val="tx1">
                    <a:lumMod val="85000"/>
                  </a:schemeClr>
                </a:solidFill>
              </a:defRPr>
            </a:lvl1pPr>
          </a:lstStyle>
          <a:p>
            <a:r>
              <a:rPr lang="en-US" dirty="0"/>
              <a:t>Sports Analytics Club Program - Fordham Preparatory School</a:t>
            </a:r>
          </a:p>
        </p:txBody>
      </p:sp>
      <p:sp>
        <p:nvSpPr>
          <p:cNvPr id="4" name="Slide Number Placeholder 3"/>
          <p:cNvSpPr>
            <a:spLocks noGrp="1"/>
          </p:cNvSpPr>
          <p:nvPr>
            <p:ph type="sldNum" sz="quarter" idx="12"/>
          </p:nvPr>
        </p:nvSpPr>
        <p:spPr>
          <a:xfrm>
            <a:off x="11370888" y="6492875"/>
            <a:ext cx="701844" cy="365125"/>
          </a:xfrm>
          <a:prstGeom prst="rect">
            <a:avLst/>
          </a:prstGeom>
        </p:spPr>
        <p:txBody>
          <a:bodyPr/>
          <a:lstStyle>
            <a:lvl1pPr>
              <a:defRPr sz="1100" cap="small" baseline="0">
                <a:solidFill>
                  <a:schemeClr val="tx1">
                    <a:lumMod val="85000"/>
                  </a:schemeClr>
                </a:solidFill>
              </a:defRPr>
            </a:lvl1pPr>
          </a:lstStyle>
          <a:p>
            <a:r>
              <a:rPr lang="en-US" dirty="0"/>
              <a:t>Page </a:t>
            </a:r>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8B524B1-9F12-9C45-849B-E9D7FC2BDFAA}" type="datetime1">
              <a:rPr lang="en-US" smtClean="0"/>
              <a:t>9/13/22</a:t>
            </a:fld>
            <a:endParaRPr lang="en-US" dirty="0"/>
          </a:p>
        </p:txBody>
      </p:sp>
      <p:sp>
        <p:nvSpPr>
          <p:cNvPr id="7" name="Slide Number Placeholder 6"/>
          <p:cNvSpPr>
            <a:spLocks noGrp="1"/>
          </p:cNvSpPr>
          <p:nvPr>
            <p:ph type="sldNum" sz="quarter" idx="12"/>
          </p:nvPr>
        </p:nvSpPr>
        <p:spPr>
          <a:xfrm>
            <a:off x="10496244" y="6340475"/>
            <a:ext cx="551167"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10742612" y="5883275"/>
            <a:ext cx="322567" cy="365125"/>
          </a:xfrm>
          <a:prstGeom prst="rect">
            <a:avLst/>
          </a:prstGeom>
        </p:spPr>
        <p:txBody>
          <a:bodyPr/>
          <a:lstStyle/>
          <a:p>
            <a:fld id="{D57F1E4F-1CFF-5643-939E-217C01CDF565}" type="slidenum">
              <a:rPr lang="en-US" dirty="0"/>
              <a:pPr/>
              <a:t>‹#›</a:t>
            </a:fld>
            <a:endParaRPr lang="en-US" dirty="0"/>
          </a:p>
        </p:txBody>
      </p:sp>
      <p:sp>
        <p:nvSpPr>
          <p:cNvPr id="3" name="Date Placeholder 2">
            <a:extLst>
              <a:ext uri="{FF2B5EF4-FFF2-40B4-BE49-F238E27FC236}">
                <a16:creationId xmlns:a16="http://schemas.microsoft.com/office/drawing/2014/main" id="{156E7C38-3D09-5E40-B052-7F12F8208487}"/>
              </a:ext>
            </a:extLst>
          </p:cNvPr>
          <p:cNvSpPr>
            <a:spLocks noGrp="1"/>
          </p:cNvSpPr>
          <p:nvPr>
            <p:ph type="dt" sz="half" idx="13"/>
          </p:nvPr>
        </p:nvSpPr>
        <p:spPr/>
        <p:txBody>
          <a:bodyPr/>
          <a:lstStyle/>
          <a:p>
            <a:fld id="{3C0E2419-BDCF-564B-92A5-AAB628EC9C9E}" type="datetime1">
              <a:rPr lang="en-US" smtClean="0"/>
              <a:t>9/13/22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98000"/>
            <a:extLst>
              <a:ext uri="{BEBA8EAE-BF5A-486C-A8C5-ECC9F3942E4B}">
                <a14:imgProps xmlns:a14="http://schemas.microsoft.com/office/drawing/2010/main">
                  <a14:imgLayer r:embed="rId22">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9B9D069-9AFC-D64C-B1F2-DD44A7E94450}" type="datetime1">
              <a:rPr lang="en-US" smtClean="0"/>
              <a:t>9/13/22</a:t>
            </a:fld>
            <a:endParaRPr lang="en-US" dirty="0"/>
          </a:p>
        </p:txBody>
      </p:sp>
      <p:sp>
        <p:nvSpPr>
          <p:cNvPr id="10" name="Slide Number Placeholder 5">
            <a:extLst>
              <a:ext uri="{FF2B5EF4-FFF2-40B4-BE49-F238E27FC236}">
                <a16:creationId xmlns:a16="http://schemas.microsoft.com/office/drawing/2014/main" id="{B11CDBCC-4DE2-AE49-82B1-C2EFA1EC36E9}"/>
              </a:ext>
            </a:extLst>
          </p:cNvPr>
          <p:cNvSpPr>
            <a:spLocks noGrp="1"/>
          </p:cNvSpPr>
          <p:nvPr>
            <p:ph type="sldNum" sz="quarter" idx="4"/>
          </p:nvPr>
        </p:nvSpPr>
        <p:spPr>
          <a:xfrm>
            <a:off x="11640833" y="6492875"/>
            <a:ext cx="551167" cy="365125"/>
          </a:xfrm>
          <a:prstGeom prst="rect">
            <a:avLst/>
          </a:prstGeom>
        </p:spPr>
        <p:txBody>
          <a:bodyPr vert="horz" lIns="91440" tIns="45720" rIns="91440" bIns="45720" rtlCol="0" anchor="ctr"/>
          <a:lstStyle>
            <a:lvl1pPr algn="r">
              <a:defRPr sz="1100" b="1" i="0">
                <a:solidFill>
                  <a:schemeClr val="tx1"/>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dirty="0"/>
          </a:p>
        </p:txBody>
      </p:sp>
      <p:sp>
        <p:nvSpPr>
          <p:cNvPr id="11" name="Footer Placeholder 10">
            <a:extLst>
              <a:ext uri="{FF2B5EF4-FFF2-40B4-BE49-F238E27FC236}">
                <a16:creationId xmlns:a16="http://schemas.microsoft.com/office/drawing/2014/main" id="{36D1E2E7-4A77-B940-B501-7DC90DA9F7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Sports Analytics Club Program - Fordham Preparatory School</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68" r:id="rId18"/>
    <p:sldLayoutId id="2147483669" r:id="rId19"/>
  </p:sldLayoutIdLst>
  <p:hf hd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basketball-reference.com/" TargetMode="External"/><Relationship Id="rId2" Type="http://schemas.openxmlformats.org/officeDocument/2006/relationships/hyperlink" Target="http://www.nba.com/stats"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2910C-1DFC-334F-8A10-1091A5B4273B}"/>
              </a:ext>
            </a:extLst>
          </p:cNvPr>
          <p:cNvSpPr>
            <a:spLocks noGrp="1"/>
          </p:cNvSpPr>
          <p:nvPr>
            <p:ph type="ctrTitle"/>
          </p:nvPr>
        </p:nvSpPr>
        <p:spPr>
          <a:xfrm>
            <a:off x="5875867" y="547672"/>
            <a:ext cx="5753632" cy="1384996"/>
          </a:xfrm>
        </p:spPr>
        <p:txBody>
          <a:bodyPr>
            <a:noAutofit/>
          </a:bodyPr>
          <a:lstStyle/>
          <a:p>
            <a:pPr defTabSz="578358">
              <a:defRPr sz="4356" spc="-43"/>
            </a:pPr>
            <a:r>
              <a:rPr lang="en-US" sz="4400" b="1" cap="small" dirty="0">
                <a:solidFill>
                  <a:srgbClr val="FFFF00"/>
                </a:solidFill>
              </a:rPr>
              <a:t>Charles “Buck” Williams</a:t>
            </a:r>
          </a:p>
        </p:txBody>
      </p:sp>
      <p:sp>
        <p:nvSpPr>
          <p:cNvPr id="3" name="Subtitle 2">
            <a:extLst>
              <a:ext uri="{FF2B5EF4-FFF2-40B4-BE49-F238E27FC236}">
                <a16:creationId xmlns:a16="http://schemas.microsoft.com/office/drawing/2014/main" id="{891EC08A-EF0E-A246-9938-109E0D11E5EC}"/>
              </a:ext>
            </a:extLst>
          </p:cNvPr>
          <p:cNvSpPr>
            <a:spLocks noGrp="1"/>
          </p:cNvSpPr>
          <p:nvPr>
            <p:ph type="subTitle" idx="1"/>
          </p:nvPr>
        </p:nvSpPr>
        <p:spPr>
          <a:xfrm>
            <a:off x="5372099" y="4772026"/>
            <a:ext cx="6562859" cy="1892314"/>
          </a:xfrm>
        </p:spPr>
        <p:txBody>
          <a:bodyPr>
            <a:noAutofit/>
          </a:bodyPr>
          <a:lstStyle/>
          <a:p>
            <a:pPr defTabSz="584200">
              <a:lnSpc>
                <a:spcPct val="90000"/>
              </a:lnSpc>
              <a:spcBef>
                <a:spcPts val="0"/>
              </a:spcBef>
              <a:defRPr sz="4400" spc="-44">
                <a:solidFill>
                  <a:srgbClr val="227AAE"/>
                </a:solidFill>
                <a:latin typeface="Publico Text Roman"/>
                <a:ea typeface="Publico Text Roman"/>
                <a:cs typeface="Publico Text Roman"/>
                <a:sym typeface="Publico Text Roman"/>
              </a:defRPr>
            </a:pPr>
            <a:r>
              <a:rPr lang="en-US" sz="2800" dirty="0">
                <a:solidFill>
                  <a:srgbClr val="FFFF00"/>
                </a:solidFill>
              </a:rPr>
              <a:t>Data Analysis Provided by the </a:t>
            </a:r>
          </a:p>
          <a:p>
            <a:pPr defTabSz="584200">
              <a:lnSpc>
                <a:spcPct val="90000"/>
              </a:lnSpc>
              <a:spcBef>
                <a:spcPts val="0"/>
              </a:spcBef>
              <a:defRPr sz="4400" spc="-44">
                <a:solidFill>
                  <a:srgbClr val="227AAE"/>
                </a:solidFill>
                <a:latin typeface="Publico Text Roman"/>
                <a:ea typeface="Publico Text Roman"/>
                <a:cs typeface="Publico Text Roman"/>
                <a:sym typeface="Publico Text Roman"/>
              </a:defRPr>
            </a:pPr>
            <a:r>
              <a:rPr lang="en-US" sz="2800" dirty="0">
                <a:solidFill>
                  <a:srgbClr val="FFFF00"/>
                </a:solidFill>
              </a:rPr>
              <a:t>Fordham Preparatory School</a:t>
            </a:r>
          </a:p>
          <a:p>
            <a:pPr defTabSz="584200">
              <a:lnSpc>
                <a:spcPct val="90000"/>
              </a:lnSpc>
              <a:spcBef>
                <a:spcPts val="0"/>
              </a:spcBef>
              <a:defRPr sz="4400" spc="-44">
                <a:solidFill>
                  <a:srgbClr val="227AAE"/>
                </a:solidFill>
                <a:latin typeface="Publico Text Roman"/>
                <a:ea typeface="Publico Text Roman"/>
                <a:cs typeface="Publico Text Roman"/>
                <a:sym typeface="Publico Text Roman"/>
              </a:defRPr>
            </a:pPr>
            <a:r>
              <a:rPr lang="en-US" sz="2800" dirty="0">
                <a:solidFill>
                  <a:srgbClr val="FFFF00"/>
                </a:solidFill>
              </a:rPr>
              <a:t>Sports Analytics Club</a:t>
            </a:r>
          </a:p>
          <a:p>
            <a:pPr defTabSz="584200">
              <a:lnSpc>
                <a:spcPct val="90000"/>
              </a:lnSpc>
              <a:spcBef>
                <a:spcPts val="0"/>
              </a:spcBef>
              <a:defRPr sz="4400" spc="-44">
                <a:solidFill>
                  <a:srgbClr val="227AAE"/>
                </a:solidFill>
                <a:latin typeface="Publico Text Roman"/>
                <a:ea typeface="Publico Text Roman"/>
                <a:cs typeface="Publico Text Roman"/>
                <a:sym typeface="Publico Text Roman"/>
              </a:defRPr>
            </a:pPr>
            <a:r>
              <a:rPr lang="en-US" sz="2800" dirty="0">
                <a:solidFill>
                  <a:srgbClr val="FFFF00"/>
                </a:solidFill>
              </a:rPr>
              <a:t>Bronx, New York</a:t>
            </a:r>
          </a:p>
          <a:p>
            <a:endParaRPr lang="en-US" sz="2800" dirty="0">
              <a:solidFill>
                <a:srgbClr val="FFFF00"/>
              </a:solidFill>
            </a:endParaRPr>
          </a:p>
        </p:txBody>
      </p:sp>
      <p:sp>
        <p:nvSpPr>
          <p:cNvPr id="4" name="TextBox 3">
            <a:extLst>
              <a:ext uri="{FF2B5EF4-FFF2-40B4-BE49-F238E27FC236}">
                <a16:creationId xmlns:a16="http://schemas.microsoft.com/office/drawing/2014/main" id="{7314B0B8-1A92-C546-A12B-D73FD6CD7536}"/>
              </a:ext>
            </a:extLst>
          </p:cNvPr>
          <p:cNvSpPr txBox="1"/>
          <p:nvPr/>
        </p:nvSpPr>
        <p:spPr>
          <a:xfrm>
            <a:off x="5293452" y="2659849"/>
            <a:ext cx="6720152" cy="1384995"/>
          </a:xfrm>
          <a:prstGeom prst="rect">
            <a:avLst/>
          </a:prstGeom>
          <a:noFill/>
        </p:spPr>
        <p:txBody>
          <a:bodyPr wrap="square" rtlCol="0">
            <a:spAutoFit/>
          </a:bodyPr>
          <a:lstStyle/>
          <a:p>
            <a:pPr algn="ctr"/>
            <a:r>
              <a:rPr lang="en-US" sz="2800" cap="small" dirty="0">
                <a:solidFill>
                  <a:srgbClr val="FFFF00"/>
                </a:solidFill>
              </a:rPr>
              <a:t>Summative Portfolio for Induction into the Naismith Memorial Basketball Hall of Fame Class of 2022</a:t>
            </a:r>
          </a:p>
        </p:txBody>
      </p:sp>
      <p:pic>
        <p:nvPicPr>
          <p:cNvPr id="7" name="Picture 6">
            <a:extLst>
              <a:ext uri="{FF2B5EF4-FFF2-40B4-BE49-F238E27FC236}">
                <a16:creationId xmlns:a16="http://schemas.microsoft.com/office/drawing/2014/main" id="{16749779-10C7-554F-8CF2-5BC31E4839CA}"/>
              </a:ext>
            </a:extLst>
          </p:cNvPr>
          <p:cNvPicPr>
            <a:picLocks noChangeAspect="1"/>
          </p:cNvPicPr>
          <p:nvPr/>
        </p:nvPicPr>
        <p:blipFill>
          <a:blip r:embed="rId2"/>
          <a:stretch>
            <a:fillRect/>
          </a:stretch>
        </p:blipFill>
        <p:spPr>
          <a:xfrm>
            <a:off x="421691" y="38110"/>
            <a:ext cx="4590288" cy="6781780"/>
          </a:xfrm>
          <a:prstGeom prst="rect">
            <a:avLst/>
          </a:prstGeom>
        </p:spPr>
      </p:pic>
    </p:spTree>
    <p:extLst>
      <p:ext uri="{BB962C8B-B14F-4D97-AF65-F5344CB8AC3E}">
        <p14:creationId xmlns:p14="http://schemas.microsoft.com/office/powerpoint/2010/main" val="369705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530352" y="130715"/>
            <a:ext cx="11266792" cy="13792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Lanier</a:t>
            </a:r>
          </a:p>
        </p:txBody>
      </p:sp>
      <p:sp>
        <p:nvSpPr>
          <p:cNvPr id="2" name="TextBox 1">
            <a:extLst>
              <a:ext uri="{FF2B5EF4-FFF2-40B4-BE49-F238E27FC236}">
                <a16:creationId xmlns:a16="http://schemas.microsoft.com/office/drawing/2014/main" id="{B06EE3E6-FA09-E545-A49B-5D86C74CD4D5}"/>
              </a:ext>
            </a:extLst>
          </p:cNvPr>
          <p:cNvSpPr txBox="1"/>
          <p:nvPr/>
        </p:nvSpPr>
        <p:spPr>
          <a:xfrm>
            <a:off x="530352" y="2319843"/>
            <a:ext cx="5320154" cy="3046988"/>
          </a:xfrm>
          <a:prstGeom prst="rect">
            <a:avLst/>
          </a:prstGeom>
          <a:noFill/>
        </p:spPr>
        <p:txBody>
          <a:bodyPr wrap="square" rtlCol="0">
            <a:spAutoFit/>
          </a:bodyPr>
          <a:lstStyle/>
          <a:p>
            <a:r>
              <a:rPr lang="en-US" sz="2400" dirty="0">
                <a:ea typeface="Avenir Next Medium"/>
                <a:cs typeface="Avenir Next Medium"/>
                <a:sym typeface="Avenir Next Medium"/>
              </a:rPr>
              <a:t>Williams and Lanier were </a:t>
            </a:r>
            <a:r>
              <a:rPr lang="en-US" sz="2400" u="sng" dirty="0">
                <a:ea typeface="Avenir Next Medium"/>
                <a:cs typeface="Avenir Next Medium"/>
                <a:sym typeface="Avenir Next Medium"/>
              </a:rPr>
              <a:t>nearly equal </a:t>
            </a:r>
            <a:r>
              <a:rPr lang="en-US" sz="2400" dirty="0">
                <a:ea typeface="Avenir Next Medium"/>
                <a:cs typeface="Avenir Next Medium"/>
                <a:sym typeface="Avenir Next Medium"/>
              </a:rPr>
              <a:t>in rebounds per game.</a:t>
            </a:r>
          </a:p>
          <a:p>
            <a:endParaRPr lang="en-US" sz="2400" dirty="0">
              <a:ea typeface="Avenir Next Medium"/>
              <a:cs typeface="Avenir Next Medium"/>
              <a:sym typeface="Avenir Next Medium"/>
            </a:endParaRPr>
          </a:p>
          <a:p>
            <a:r>
              <a:rPr lang="en-US" sz="2400" dirty="0"/>
              <a:t>Williams </a:t>
            </a:r>
            <a:r>
              <a:rPr lang="en-US" sz="2400" u="sng" dirty="0">
                <a:ea typeface="Avenir Next Medium"/>
                <a:cs typeface="Avenir Next Medium"/>
                <a:sym typeface="Avenir Next Medium"/>
              </a:rPr>
              <a:t>exceeds</a:t>
            </a:r>
            <a:r>
              <a:rPr lang="en-US" sz="2400" dirty="0">
                <a:ea typeface="Avenir Next Medium"/>
                <a:cs typeface="Avenir Next Medium"/>
                <a:sym typeface="Avenir Next Medium"/>
              </a:rPr>
              <a:t> Lanier in field goal percentage by 3.5 percentage points and Williams played in 8.4 </a:t>
            </a:r>
            <a:r>
              <a:rPr lang="en-US" sz="2400" u="sng" dirty="0">
                <a:ea typeface="Avenir Next Medium"/>
                <a:cs typeface="Avenir Next Medium"/>
                <a:sym typeface="Avenir Next Medium"/>
              </a:rPr>
              <a:t>more</a:t>
            </a:r>
            <a:r>
              <a:rPr lang="en-US" sz="2400" dirty="0">
                <a:ea typeface="Avenir Next Medium"/>
                <a:cs typeface="Avenir Next Medium"/>
                <a:sym typeface="Avenir Next Medium"/>
              </a:rPr>
              <a:t> games each year than Lanier.</a:t>
            </a:r>
          </a:p>
        </p:txBody>
      </p:sp>
      <p:pic>
        <p:nvPicPr>
          <p:cNvPr id="10" name="Picture 9" descr="Chart, waterfall chart&#10;&#10;Description automatically generated">
            <a:extLst>
              <a:ext uri="{FF2B5EF4-FFF2-40B4-BE49-F238E27FC236}">
                <a16:creationId xmlns:a16="http://schemas.microsoft.com/office/drawing/2014/main" id="{664DD51B-00B6-2647-92A7-B5DAB5DE4B46}"/>
              </a:ext>
            </a:extLst>
          </p:cNvPr>
          <p:cNvPicPr>
            <a:picLocks noChangeAspect="1"/>
          </p:cNvPicPr>
          <p:nvPr/>
        </p:nvPicPr>
        <p:blipFill>
          <a:blip r:embed="rId2"/>
          <a:stretch>
            <a:fillRect/>
          </a:stretch>
        </p:blipFill>
        <p:spPr>
          <a:xfrm>
            <a:off x="5968272" y="1803816"/>
            <a:ext cx="5981700" cy="4419600"/>
          </a:xfrm>
          <a:prstGeom prst="rect">
            <a:avLst/>
          </a:prstGeom>
        </p:spPr>
      </p:pic>
      <p:sp>
        <p:nvSpPr>
          <p:cNvPr id="15" name="Footer Placeholder 14">
            <a:extLst>
              <a:ext uri="{FF2B5EF4-FFF2-40B4-BE49-F238E27FC236}">
                <a16:creationId xmlns:a16="http://schemas.microsoft.com/office/drawing/2014/main" id="{103AE417-0136-1B42-B2ED-7AABB705DCF7}"/>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17" name="Slide Number Placeholder 7">
            <a:extLst>
              <a:ext uri="{FF2B5EF4-FFF2-40B4-BE49-F238E27FC236}">
                <a16:creationId xmlns:a16="http://schemas.microsoft.com/office/drawing/2014/main" id="{F35CEAF9-482F-B241-BDC2-6CB804EA675B}"/>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10</a:t>
            </a:fld>
            <a:endParaRPr lang="en-US" cap="small" dirty="0">
              <a:solidFill>
                <a:schemeClr val="tx1">
                  <a:lumMod val="85000"/>
                </a:schemeClr>
              </a:solidFill>
            </a:endParaRPr>
          </a:p>
        </p:txBody>
      </p:sp>
    </p:spTree>
    <p:extLst>
      <p:ext uri="{BB962C8B-B14F-4D97-AF65-F5344CB8AC3E}">
        <p14:creationId xmlns:p14="http://schemas.microsoft.com/office/powerpoint/2010/main" val="59476820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863600" y="234115"/>
            <a:ext cx="10464800" cy="11803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hangingPunct="1">
              <a:lnSpc>
                <a:spcPct val="120000"/>
              </a:lnSpc>
            </a:pPr>
            <a:r>
              <a:rPr lang="en-US" sz="3200" b="1" cap="small" dirty="0">
                <a:solidFill>
                  <a:srgbClr val="FFFF00"/>
                </a:solidFill>
              </a:rPr>
              <a:t>Comparison of Wins Shares and Defensive Win Shares: </a:t>
            </a:r>
          </a:p>
          <a:p>
            <a:pPr hangingPunct="1">
              <a:lnSpc>
                <a:spcPct val="120000"/>
              </a:lnSpc>
            </a:pPr>
            <a:r>
              <a:rPr lang="en-US" sz="3200" b="1" cap="small" dirty="0">
                <a:solidFill>
                  <a:srgbClr val="FFFF00"/>
                </a:solidFill>
              </a:rPr>
              <a:t>Williams vs. Lanier</a:t>
            </a:r>
          </a:p>
        </p:txBody>
      </p:sp>
      <p:sp>
        <p:nvSpPr>
          <p:cNvPr id="4" name="TextBox 3">
            <a:extLst>
              <a:ext uri="{FF2B5EF4-FFF2-40B4-BE49-F238E27FC236}">
                <a16:creationId xmlns:a16="http://schemas.microsoft.com/office/drawing/2014/main" id="{61B8CD19-756A-3649-B08B-612C97DD5F24}"/>
              </a:ext>
            </a:extLst>
          </p:cNvPr>
          <p:cNvSpPr txBox="1"/>
          <p:nvPr/>
        </p:nvSpPr>
        <p:spPr>
          <a:xfrm>
            <a:off x="444598" y="2155119"/>
            <a:ext cx="4944820" cy="1569660"/>
          </a:xfrm>
          <a:prstGeom prst="rect">
            <a:avLst/>
          </a:prstGeom>
          <a:noFill/>
        </p:spPr>
        <p:txBody>
          <a:bodyPr wrap="square" rtlCol="0">
            <a:spAutoFit/>
          </a:bodyPr>
          <a:lstStyle/>
          <a:p>
            <a:r>
              <a:rPr lang="en-US" sz="2400" dirty="0"/>
              <a:t>Williams has a slight edge over Lanier in Win Shares and he exceeds Lanier in Defensive Win Shares by an impressive 48%.</a:t>
            </a:r>
          </a:p>
        </p:txBody>
      </p:sp>
      <p:pic>
        <p:nvPicPr>
          <p:cNvPr id="2" name="Picture 1">
            <a:extLst>
              <a:ext uri="{FF2B5EF4-FFF2-40B4-BE49-F238E27FC236}">
                <a16:creationId xmlns:a16="http://schemas.microsoft.com/office/drawing/2014/main" id="{1A70DD39-9AD5-CB41-BFCC-12132C60E013}"/>
              </a:ext>
            </a:extLst>
          </p:cNvPr>
          <p:cNvPicPr>
            <a:picLocks noChangeAspect="1"/>
          </p:cNvPicPr>
          <p:nvPr/>
        </p:nvPicPr>
        <p:blipFill>
          <a:blip r:embed="rId2"/>
          <a:stretch>
            <a:fillRect/>
          </a:stretch>
        </p:blipFill>
        <p:spPr>
          <a:xfrm>
            <a:off x="5651500" y="1773382"/>
            <a:ext cx="6095902" cy="4544477"/>
          </a:xfrm>
          <a:prstGeom prst="rect">
            <a:avLst/>
          </a:prstGeom>
        </p:spPr>
      </p:pic>
      <p:sp>
        <p:nvSpPr>
          <p:cNvPr id="6" name="Footer Placeholder 5">
            <a:extLst>
              <a:ext uri="{FF2B5EF4-FFF2-40B4-BE49-F238E27FC236}">
                <a16:creationId xmlns:a16="http://schemas.microsoft.com/office/drawing/2014/main" id="{FB25257D-C11C-3E43-B68B-D3C5A5A7C871}"/>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9" name="Slide Number Placeholder 7">
            <a:extLst>
              <a:ext uri="{FF2B5EF4-FFF2-40B4-BE49-F238E27FC236}">
                <a16:creationId xmlns:a16="http://schemas.microsoft.com/office/drawing/2014/main" id="{B500566A-F4D9-354E-AE39-A14A81B3A609}"/>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11</a:t>
            </a:fld>
            <a:endParaRPr lang="en-US" cap="small" dirty="0">
              <a:solidFill>
                <a:schemeClr val="tx1">
                  <a:lumMod val="85000"/>
                </a:schemeClr>
              </a:solidFill>
            </a:endParaRPr>
          </a:p>
        </p:txBody>
      </p:sp>
    </p:spTree>
    <p:extLst>
      <p:ext uri="{BB962C8B-B14F-4D97-AF65-F5344CB8AC3E}">
        <p14:creationId xmlns:p14="http://schemas.microsoft.com/office/powerpoint/2010/main" val="70405345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660400" y="257176"/>
            <a:ext cx="10871200" cy="1085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Bellamy</a:t>
            </a:r>
          </a:p>
        </p:txBody>
      </p:sp>
      <p:sp>
        <p:nvSpPr>
          <p:cNvPr id="3" name="Rectangle 2">
            <a:extLst>
              <a:ext uri="{FF2B5EF4-FFF2-40B4-BE49-F238E27FC236}">
                <a16:creationId xmlns:a16="http://schemas.microsoft.com/office/drawing/2014/main" id="{E93D90CE-0C5E-6147-97A4-329F54673B83}"/>
              </a:ext>
            </a:extLst>
          </p:cNvPr>
          <p:cNvSpPr/>
          <p:nvPr/>
        </p:nvSpPr>
        <p:spPr>
          <a:xfrm>
            <a:off x="234049" y="2459504"/>
            <a:ext cx="5754902" cy="1938992"/>
          </a:xfrm>
          <a:prstGeom prst="rect">
            <a:avLst/>
          </a:prstGeom>
        </p:spPr>
        <p:txBody>
          <a:bodyPr wrap="square">
            <a:spAutoFit/>
          </a:bodyPr>
          <a:lstStyle/>
          <a:p>
            <a:r>
              <a:rPr lang="en-US" sz="2400" dirty="0"/>
              <a:t>Williams exceeds Bellamy in two of the three categories listed, with an edge over Bellamy in field goal percentage and games played per season.</a:t>
            </a:r>
          </a:p>
        </p:txBody>
      </p:sp>
      <p:pic>
        <p:nvPicPr>
          <p:cNvPr id="10" name="Picture 9" descr="Chart, waterfall chart&#10;&#10;Description automatically generated">
            <a:extLst>
              <a:ext uri="{FF2B5EF4-FFF2-40B4-BE49-F238E27FC236}">
                <a16:creationId xmlns:a16="http://schemas.microsoft.com/office/drawing/2014/main" id="{57AB1FAB-3C21-704E-8DD8-67F3D94CC7EF}"/>
              </a:ext>
            </a:extLst>
          </p:cNvPr>
          <p:cNvPicPr>
            <a:picLocks noChangeAspect="1"/>
          </p:cNvPicPr>
          <p:nvPr/>
        </p:nvPicPr>
        <p:blipFill>
          <a:blip r:embed="rId2"/>
          <a:stretch>
            <a:fillRect/>
          </a:stretch>
        </p:blipFill>
        <p:spPr>
          <a:xfrm>
            <a:off x="5988951" y="1818806"/>
            <a:ext cx="5969000" cy="4419600"/>
          </a:xfrm>
          <a:prstGeom prst="rect">
            <a:avLst/>
          </a:prstGeom>
        </p:spPr>
      </p:pic>
      <p:sp>
        <p:nvSpPr>
          <p:cNvPr id="13" name="Footer Placeholder 12">
            <a:extLst>
              <a:ext uri="{FF2B5EF4-FFF2-40B4-BE49-F238E27FC236}">
                <a16:creationId xmlns:a16="http://schemas.microsoft.com/office/drawing/2014/main" id="{E70DF58F-6CB1-B544-973F-8DEC58AF6E65}"/>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15" name="Slide Number Placeholder 7">
            <a:extLst>
              <a:ext uri="{FF2B5EF4-FFF2-40B4-BE49-F238E27FC236}">
                <a16:creationId xmlns:a16="http://schemas.microsoft.com/office/drawing/2014/main" id="{F0FD8818-EA7D-C749-BA64-BD410AD5178C}"/>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12</a:t>
            </a:fld>
            <a:endParaRPr lang="en-US" cap="small" dirty="0">
              <a:solidFill>
                <a:schemeClr val="tx1">
                  <a:lumMod val="85000"/>
                </a:schemeClr>
              </a:solidFill>
            </a:endParaRPr>
          </a:p>
        </p:txBody>
      </p:sp>
    </p:spTree>
    <p:extLst>
      <p:ext uri="{BB962C8B-B14F-4D97-AF65-F5344CB8AC3E}">
        <p14:creationId xmlns:p14="http://schemas.microsoft.com/office/powerpoint/2010/main" val="205515334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A6F54-20CF-4C44-BBF3-C3AF07258C64}"/>
              </a:ext>
            </a:extLst>
          </p:cNvPr>
          <p:cNvSpPr/>
          <p:nvPr/>
        </p:nvSpPr>
        <p:spPr>
          <a:xfrm>
            <a:off x="821963" y="177767"/>
            <a:ext cx="10548073" cy="1215910"/>
          </a:xfrm>
          <a:prstGeom prst="rect">
            <a:avLst/>
          </a:prstGeom>
        </p:spPr>
        <p:txBody>
          <a:bodyPr wrap="square">
            <a:spAutoFit/>
          </a:bodyPr>
          <a:lstStyle/>
          <a:p>
            <a:pPr algn="ctr">
              <a:lnSpc>
                <a:spcPct val="120000"/>
              </a:lnSpc>
            </a:pPr>
            <a:r>
              <a:rPr lang="en-US" sz="3200" b="1" cap="small" dirty="0">
                <a:solidFill>
                  <a:srgbClr val="FFFF00"/>
                </a:solidFill>
              </a:rPr>
              <a:t>Comparison of Wins Shares and Defensive Win Shares: </a:t>
            </a:r>
          </a:p>
          <a:p>
            <a:pPr algn="ctr">
              <a:lnSpc>
                <a:spcPct val="120000"/>
              </a:lnSpc>
            </a:pPr>
            <a:r>
              <a:rPr lang="en-US" sz="3200" b="1" cap="small" dirty="0">
                <a:solidFill>
                  <a:srgbClr val="FFFF00"/>
                </a:solidFill>
              </a:rPr>
              <a:t>Williams vs. Bellamy</a:t>
            </a:r>
          </a:p>
        </p:txBody>
      </p:sp>
      <p:sp>
        <p:nvSpPr>
          <p:cNvPr id="4" name="Rectangle 3">
            <a:extLst>
              <a:ext uri="{FF2B5EF4-FFF2-40B4-BE49-F238E27FC236}">
                <a16:creationId xmlns:a16="http://schemas.microsoft.com/office/drawing/2014/main" id="{10C59F92-96D1-8C4E-B05D-441E1D146106}"/>
              </a:ext>
            </a:extLst>
          </p:cNvPr>
          <p:cNvSpPr/>
          <p:nvPr/>
        </p:nvSpPr>
        <p:spPr>
          <a:xfrm>
            <a:off x="335798" y="2274838"/>
            <a:ext cx="5397500" cy="2308324"/>
          </a:xfrm>
          <a:prstGeom prst="rect">
            <a:avLst/>
          </a:prstGeom>
        </p:spPr>
        <p:txBody>
          <a:bodyPr wrap="square">
            <a:spAutoFit/>
          </a:bodyPr>
          <a:lstStyle/>
          <a:p>
            <a:r>
              <a:rPr lang="en-US" sz="2400" dirty="0"/>
              <a:t>Williams exceeds Bellamy in both Win Shares and Defensive Win Shares. He has 25% more Win Shares than Bellamy and </a:t>
            </a:r>
            <a:r>
              <a:rPr lang="en-US" sz="2400" u="sng" dirty="0"/>
              <a:t>more than twice as many</a:t>
            </a:r>
            <a:r>
              <a:rPr lang="en-US" sz="2400" dirty="0"/>
              <a:t> Defensive Win Shares. </a:t>
            </a:r>
          </a:p>
        </p:txBody>
      </p:sp>
      <p:pic>
        <p:nvPicPr>
          <p:cNvPr id="5" name="Picture 4">
            <a:extLst>
              <a:ext uri="{FF2B5EF4-FFF2-40B4-BE49-F238E27FC236}">
                <a16:creationId xmlns:a16="http://schemas.microsoft.com/office/drawing/2014/main" id="{9CC67570-50CE-4F47-AD68-B76027512CFB}"/>
              </a:ext>
            </a:extLst>
          </p:cNvPr>
          <p:cNvPicPr>
            <a:picLocks noChangeAspect="1"/>
          </p:cNvPicPr>
          <p:nvPr/>
        </p:nvPicPr>
        <p:blipFill>
          <a:blip r:embed="rId2"/>
          <a:stretch>
            <a:fillRect/>
          </a:stretch>
        </p:blipFill>
        <p:spPr>
          <a:xfrm>
            <a:off x="5805054" y="1620983"/>
            <a:ext cx="6051148" cy="4585854"/>
          </a:xfrm>
          <a:prstGeom prst="rect">
            <a:avLst/>
          </a:prstGeom>
        </p:spPr>
      </p:pic>
      <p:sp>
        <p:nvSpPr>
          <p:cNvPr id="10" name="Footer Placeholder 9">
            <a:extLst>
              <a:ext uri="{FF2B5EF4-FFF2-40B4-BE49-F238E27FC236}">
                <a16:creationId xmlns:a16="http://schemas.microsoft.com/office/drawing/2014/main" id="{88F6980A-B68D-4643-8DF6-FA8AA525BC85}"/>
              </a:ext>
            </a:extLst>
          </p:cNvPr>
          <p:cNvSpPr>
            <a:spLocks noGrp="1"/>
          </p:cNvSpPr>
          <p:nvPr>
            <p:ph type="ftr" sz="quarter" idx="11"/>
          </p:nvPr>
        </p:nvSpPr>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CDC4C2D1-3D23-8C42-B721-E2AD8A4FF9F2}"/>
              </a:ext>
            </a:extLst>
          </p:cNvPr>
          <p:cNvSpPr>
            <a:spLocks noGrp="1"/>
          </p:cNvSpPr>
          <p:nvPr>
            <p:ph type="sldNum" sz="quarter" idx="12"/>
          </p:nvPr>
        </p:nvSpPr>
        <p:spPr/>
        <p:txBody>
          <a:bodyPr/>
          <a:lstStyle/>
          <a:p>
            <a:r>
              <a:rPr lang="en-US"/>
              <a:t>Page </a:t>
            </a:r>
            <a:fld id="{D57F1E4F-1CFF-5643-939E-217C01CDF565}" type="slidenum">
              <a:rPr lang="en-US" smtClean="0"/>
              <a:pPr/>
              <a:t>13</a:t>
            </a:fld>
            <a:endParaRPr lang="en-US" dirty="0"/>
          </a:p>
        </p:txBody>
      </p:sp>
    </p:spTree>
    <p:extLst>
      <p:ext uri="{BB962C8B-B14F-4D97-AF65-F5344CB8AC3E}">
        <p14:creationId xmlns:p14="http://schemas.microsoft.com/office/powerpoint/2010/main" val="3666292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698500" y="293798"/>
            <a:ext cx="10795000" cy="119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Sampson</a:t>
            </a:r>
          </a:p>
        </p:txBody>
      </p:sp>
      <p:sp>
        <p:nvSpPr>
          <p:cNvPr id="6" name="TextBox 5">
            <a:extLst>
              <a:ext uri="{FF2B5EF4-FFF2-40B4-BE49-F238E27FC236}">
                <a16:creationId xmlns:a16="http://schemas.microsoft.com/office/drawing/2014/main" id="{CC0EF6E2-3EE1-FC4C-875B-E1C2353D7931}"/>
              </a:ext>
            </a:extLst>
          </p:cNvPr>
          <p:cNvSpPr txBox="1"/>
          <p:nvPr/>
        </p:nvSpPr>
        <p:spPr>
          <a:xfrm>
            <a:off x="259416" y="2092498"/>
            <a:ext cx="5571757" cy="3046988"/>
          </a:xfrm>
          <a:prstGeom prst="rect">
            <a:avLst/>
          </a:prstGeom>
          <a:noFill/>
        </p:spPr>
        <p:txBody>
          <a:bodyPr wrap="square" rtlCol="0">
            <a:spAutoFit/>
          </a:bodyPr>
          <a:lstStyle/>
          <a:p>
            <a:r>
              <a:rPr lang="en-US" sz="2400" dirty="0"/>
              <a:t>Williams exceeds Sampson in each of the three stats under comparison.</a:t>
            </a:r>
          </a:p>
          <a:p>
            <a:r>
              <a:rPr lang="en-US" sz="2400" dirty="0"/>
              <a:t>Williams exceeds Sampson by 6.3 percentage points in field goal percentage, 1.2 percentage points in rebounds per game, and an astounding 51.7% more games played each season. </a:t>
            </a:r>
          </a:p>
        </p:txBody>
      </p:sp>
      <p:pic>
        <p:nvPicPr>
          <p:cNvPr id="10" name="Picture 9" descr="Chart, waterfall chart&#10;&#10;Description automatically generated">
            <a:extLst>
              <a:ext uri="{FF2B5EF4-FFF2-40B4-BE49-F238E27FC236}">
                <a16:creationId xmlns:a16="http://schemas.microsoft.com/office/drawing/2014/main" id="{56944696-CE74-CD47-BC5C-B18ED5A65B29}"/>
              </a:ext>
            </a:extLst>
          </p:cNvPr>
          <p:cNvPicPr>
            <a:picLocks noChangeAspect="1"/>
          </p:cNvPicPr>
          <p:nvPr/>
        </p:nvPicPr>
        <p:blipFill>
          <a:blip r:embed="rId2"/>
          <a:stretch>
            <a:fillRect/>
          </a:stretch>
        </p:blipFill>
        <p:spPr>
          <a:xfrm>
            <a:off x="5976283" y="1800720"/>
            <a:ext cx="5956300" cy="4419600"/>
          </a:xfrm>
          <a:prstGeom prst="rect">
            <a:avLst/>
          </a:prstGeom>
        </p:spPr>
      </p:pic>
      <p:sp>
        <p:nvSpPr>
          <p:cNvPr id="13" name="Footer Placeholder 12">
            <a:extLst>
              <a:ext uri="{FF2B5EF4-FFF2-40B4-BE49-F238E27FC236}">
                <a16:creationId xmlns:a16="http://schemas.microsoft.com/office/drawing/2014/main" id="{762A228E-342A-B246-812E-11799BB6B0D1}"/>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15" name="Slide Number Placeholder 7">
            <a:extLst>
              <a:ext uri="{FF2B5EF4-FFF2-40B4-BE49-F238E27FC236}">
                <a16:creationId xmlns:a16="http://schemas.microsoft.com/office/drawing/2014/main" id="{6692346A-BC6A-6544-92D3-13003734CCAC}"/>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14</a:t>
            </a:fld>
            <a:endParaRPr lang="en-US" cap="small" dirty="0">
              <a:solidFill>
                <a:schemeClr val="tx1">
                  <a:lumMod val="85000"/>
                </a:schemeClr>
              </a:solidFill>
            </a:endParaRPr>
          </a:p>
        </p:txBody>
      </p:sp>
    </p:spTree>
    <p:extLst>
      <p:ext uri="{BB962C8B-B14F-4D97-AF65-F5344CB8AC3E}">
        <p14:creationId xmlns:p14="http://schemas.microsoft.com/office/powerpoint/2010/main" val="20636017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A6F54-20CF-4C44-BBF3-C3AF07258C64}"/>
              </a:ext>
            </a:extLst>
          </p:cNvPr>
          <p:cNvSpPr/>
          <p:nvPr/>
        </p:nvSpPr>
        <p:spPr>
          <a:xfrm>
            <a:off x="976745" y="149191"/>
            <a:ext cx="10238509" cy="1215910"/>
          </a:xfrm>
          <a:prstGeom prst="rect">
            <a:avLst/>
          </a:prstGeom>
        </p:spPr>
        <p:txBody>
          <a:bodyPr wrap="square">
            <a:spAutoFit/>
          </a:bodyPr>
          <a:lstStyle/>
          <a:p>
            <a:pPr algn="ctr">
              <a:lnSpc>
                <a:spcPct val="120000"/>
              </a:lnSpc>
            </a:pPr>
            <a:r>
              <a:rPr lang="en-US" sz="3200" b="1" cap="small" dirty="0">
                <a:solidFill>
                  <a:srgbClr val="FFFF00"/>
                </a:solidFill>
              </a:rPr>
              <a:t>Comparison of Wins Shares and Defensive Win Shares: </a:t>
            </a:r>
          </a:p>
          <a:p>
            <a:pPr algn="ctr">
              <a:lnSpc>
                <a:spcPct val="120000"/>
              </a:lnSpc>
            </a:pPr>
            <a:r>
              <a:rPr lang="en-US" sz="3200" b="1" cap="small" dirty="0">
                <a:solidFill>
                  <a:srgbClr val="FFFF00"/>
                </a:solidFill>
              </a:rPr>
              <a:t>Williams vs. Sampson</a:t>
            </a:r>
          </a:p>
        </p:txBody>
      </p:sp>
      <p:sp>
        <p:nvSpPr>
          <p:cNvPr id="4" name="Rectangle 3">
            <a:extLst>
              <a:ext uri="{FF2B5EF4-FFF2-40B4-BE49-F238E27FC236}">
                <a16:creationId xmlns:a16="http://schemas.microsoft.com/office/drawing/2014/main" id="{6454A6DD-5052-9546-A0A0-E826549A8BA4}"/>
              </a:ext>
            </a:extLst>
          </p:cNvPr>
          <p:cNvSpPr/>
          <p:nvPr/>
        </p:nvSpPr>
        <p:spPr>
          <a:xfrm>
            <a:off x="300039" y="2114461"/>
            <a:ext cx="5629275" cy="3416320"/>
          </a:xfrm>
          <a:prstGeom prst="rect">
            <a:avLst/>
          </a:prstGeom>
        </p:spPr>
        <p:txBody>
          <a:bodyPr wrap="square">
            <a:spAutoFit/>
          </a:bodyPr>
          <a:lstStyle/>
          <a:p>
            <a:r>
              <a:rPr lang="en-US" sz="2400" dirty="0"/>
              <a:t>Williams dramatically surpasses Sampson in both Win Shares and Defensive Win Shares. Williams has nearly 6 times as many Win Shares as Sampson, and more than 3 times as many Defensive Win Shares as Sampson, again demonstrating Williams’ consistency, durability and impact. </a:t>
            </a:r>
          </a:p>
        </p:txBody>
      </p:sp>
      <p:pic>
        <p:nvPicPr>
          <p:cNvPr id="3" name="Picture 2">
            <a:extLst>
              <a:ext uri="{FF2B5EF4-FFF2-40B4-BE49-F238E27FC236}">
                <a16:creationId xmlns:a16="http://schemas.microsoft.com/office/drawing/2014/main" id="{C1D4CFEC-8B6A-4E46-B804-97ECDBD0F414}"/>
              </a:ext>
            </a:extLst>
          </p:cNvPr>
          <p:cNvPicPr>
            <a:picLocks noChangeAspect="1"/>
          </p:cNvPicPr>
          <p:nvPr/>
        </p:nvPicPr>
        <p:blipFill>
          <a:blip r:embed="rId2"/>
          <a:stretch>
            <a:fillRect/>
          </a:stretch>
        </p:blipFill>
        <p:spPr>
          <a:xfrm>
            <a:off x="6095999" y="1663908"/>
            <a:ext cx="5915458" cy="4560418"/>
          </a:xfrm>
          <a:prstGeom prst="rect">
            <a:avLst/>
          </a:prstGeom>
        </p:spPr>
      </p:pic>
      <p:sp>
        <p:nvSpPr>
          <p:cNvPr id="10" name="Footer Placeholder 9">
            <a:extLst>
              <a:ext uri="{FF2B5EF4-FFF2-40B4-BE49-F238E27FC236}">
                <a16:creationId xmlns:a16="http://schemas.microsoft.com/office/drawing/2014/main" id="{FA06E51C-C442-4D4C-B2A7-BD68CC7A6568}"/>
              </a:ext>
            </a:extLst>
          </p:cNvPr>
          <p:cNvSpPr>
            <a:spLocks noGrp="1"/>
          </p:cNvSpPr>
          <p:nvPr>
            <p:ph type="ftr" sz="quarter" idx="11"/>
          </p:nvPr>
        </p:nvSpPr>
        <p:spPr>
          <a:xfrm>
            <a:off x="6921027" y="6492875"/>
            <a:ext cx="4294227" cy="365125"/>
          </a:xfrm>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6090454F-9E52-794F-8B1D-2C9B448E98F3}"/>
              </a:ext>
            </a:extLst>
          </p:cNvPr>
          <p:cNvSpPr>
            <a:spLocks noGrp="1"/>
          </p:cNvSpPr>
          <p:nvPr>
            <p:ph type="sldNum" sz="quarter" idx="12"/>
          </p:nvPr>
        </p:nvSpPr>
        <p:spPr/>
        <p:txBody>
          <a:bodyPr/>
          <a:lstStyle/>
          <a:p>
            <a:r>
              <a:rPr lang="en-US"/>
              <a:t>Page </a:t>
            </a:r>
            <a:fld id="{D57F1E4F-1CFF-5643-939E-217C01CDF565}" type="slidenum">
              <a:rPr lang="en-US" smtClean="0"/>
              <a:pPr/>
              <a:t>15</a:t>
            </a:fld>
            <a:endParaRPr lang="en-US" dirty="0"/>
          </a:p>
        </p:txBody>
      </p:sp>
    </p:spTree>
    <p:extLst>
      <p:ext uri="{BB962C8B-B14F-4D97-AF65-F5344CB8AC3E}">
        <p14:creationId xmlns:p14="http://schemas.microsoft.com/office/powerpoint/2010/main" val="380885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511444" y="236649"/>
            <a:ext cx="11218594" cy="1177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Divac</a:t>
            </a:r>
          </a:p>
        </p:txBody>
      </p:sp>
      <p:sp>
        <p:nvSpPr>
          <p:cNvPr id="5" name="TextBox 4">
            <a:extLst>
              <a:ext uri="{FF2B5EF4-FFF2-40B4-BE49-F238E27FC236}">
                <a16:creationId xmlns:a16="http://schemas.microsoft.com/office/drawing/2014/main" id="{67B5EFEC-8D71-A04B-BFC1-29B9552A39DB}"/>
              </a:ext>
            </a:extLst>
          </p:cNvPr>
          <p:cNvSpPr txBox="1"/>
          <p:nvPr/>
        </p:nvSpPr>
        <p:spPr>
          <a:xfrm>
            <a:off x="227040" y="2224572"/>
            <a:ext cx="5756222" cy="2308324"/>
          </a:xfrm>
          <a:prstGeom prst="rect">
            <a:avLst/>
          </a:prstGeom>
          <a:noFill/>
        </p:spPr>
        <p:txBody>
          <a:bodyPr wrap="square" rtlCol="0">
            <a:spAutoFit/>
          </a:bodyPr>
          <a:lstStyle/>
          <a:p>
            <a:r>
              <a:rPr lang="en-US" sz="2400" dirty="0"/>
              <a:t>Williams exceeds Divac in each of the three statistics under comparison, by 5 percentage points in field goal percentage, 1.8 percentage points in rebounds per game, and 6 more games played per year. </a:t>
            </a:r>
          </a:p>
        </p:txBody>
      </p:sp>
      <p:pic>
        <p:nvPicPr>
          <p:cNvPr id="10" name="Picture 9" descr="Chart, waterfall chart&#10;&#10;Description automatically generated">
            <a:extLst>
              <a:ext uri="{FF2B5EF4-FFF2-40B4-BE49-F238E27FC236}">
                <a16:creationId xmlns:a16="http://schemas.microsoft.com/office/drawing/2014/main" id="{0F1673A0-36F7-B444-A149-1A554C542ADC}"/>
              </a:ext>
            </a:extLst>
          </p:cNvPr>
          <p:cNvPicPr>
            <a:picLocks noChangeAspect="1"/>
          </p:cNvPicPr>
          <p:nvPr/>
        </p:nvPicPr>
        <p:blipFill>
          <a:blip r:embed="rId2"/>
          <a:stretch>
            <a:fillRect/>
          </a:stretch>
        </p:blipFill>
        <p:spPr>
          <a:xfrm>
            <a:off x="5983261" y="1833796"/>
            <a:ext cx="5981700" cy="4419600"/>
          </a:xfrm>
          <a:prstGeom prst="rect">
            <a:avLst/>
          </a:prstGeom>
        </p:spPr>
      </p:pic>
      <p:sp>
        <p:nvSpPr>
          <p:cNvPr id="13" name="Footer Placeholder 12">
            <a:extLst>
              <a:ext uri="{FF2B5EF4-FFF2-40B4-BE49-F238E27FC236}">
                <a16:creationId xmlns:a16="http://schemas.microsoft.com/office/drawing/2014/main" id="{16F1C27D-2600-8741-9ABB-8B7F093DA6D1}"/>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15" name="Slide Number Placeholder 7">
            <a:extLst>
              <a:ext uri="{FF2B5EF4-FFF2-40B4-BE49-F238E27FC236}">
                <a16:creationId xmlns:a16="http://schemas.microsoft.com/office/drawing/2014/main" id="{C8B17F3B-59FA-8E44-8CEE-C73F158FE186}"/>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16</a:t>
            </a:fld>
            <a:endParaRPr lang="en-US" cap="small" dirty="0">
              <a:solidFill>
                <a:schemeClr val="tx1">
                  <a:lumMod val="85000"/>
                </a:schemeClr>
              </a:solidFill>
            </a:endParaRPr>
          </a:p>
        </p:txBody>
      </p:sp>
    </p:spTree>
    <p:extLst>
      <p:ext uri="{BB962C8B-B14F-4D97-AF65-F5344CB8AC3E}">
        <p14:creationId xmlns:p14="http://schemas.microsoft.com/office/powerpoint/2010/main" val="426949670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A6F54-20CF-4C44-BBF3-C3AF07258C64}"/>
              </a:ext>
            </a:extLst>
          </p:cNvPr>
          <p:cNvSpPr/>
          <p:nvPr/>
        </p:nvSpPr>
        <p:spPr>
          <a:xfrm>
            <a:off x="1124815" y="152584"/>
            <a:ext cx="10238509" cy="1215910"/>
          </a:xfrm>
          <a:prstGeom prst="rect">
            <a:avLst/>
          </a:prstGeom>
        </p:spPr>
        <p:txBody>
          <a:bodyPr wrap="square">
            <a:spAutoFit/>
          </a:bodyPr>
          <a:lstStyle/>
          <a:p>
            <a:pPr algn="ctr">
              <a:lnSpc>
                <a:spcPct val="120000"/>
              </a:lnSpc>
            </a:pPr>
            <a:r>
              <a:rPr lang="en-US" sz="3200" b="1" cap="small" dirty="0">
                <a:solidFill>
                  <a:srgbClr val="FFFF00"/>
                </a:solidFill>
              </a:rPr>
              <a:t>Comparison of Wins Shares and Defensive Win Shares: </a:t>
            </a:r>
          </a:p>
          <a:p>
            <a:pPr algn="ctr">
              <a:lnSpc>
                <a:spcPct val="120000"/>
              </a:lnSpc>
            </a:pPr>
            <a:r>
              <a:rPr lang="en-US" sz="3200" b="1" cap="small" dirty="0">
                <a:solidFill>
                  <a:srgbClr val="FFFF00"/>
                </a:solidFill>
              </a:rPr>
              <a:t>Williams vs. Divac</a:t>
            </a:r>
          </a:p>
        </p:txBody>
      </p:sp>
      <p:sp>
        <p:nvSpPr>
          <p:cNvPr id="3" name="Rectangle 2">
            <a:extLst>
              <a:ext uri="{FF2B5EF4-FFF2-40B4-BE49-F238E27FC236}">
                <a16:creationId xmlns:a16="http://schemas.microsoft.com/office/drawing/2014/main" id="{8CBAB9DB-F969-2145-B9D7-B5450D076B4C}"/>
              </a:ext>
            </a:extLst>
          </p:cNvPr>
          <p:cNvSpPr/>
          <p:nvPr/>
        </p:nvSpPr>
        <p:spPr>
          <a:xfrm>
            <a:off x="262804" y="2126072"/>
            <a:ext cx="5462175" cy="2308324"/>
          </a:xfrm>
          <a:prstGeom prst="rect">
            <a:avLst/>
          </a:prstGeom>
        </p:spPr>
        <p:txBody>
          <a:bodyPr wrap="square">
            <a:spAutoFit/>
          </a:bodyPr>
          <a:lstStyle/>
          <a:p>
            <a:r>
              <a:rPr lang="en-US" sz="2400" dirty="0"/>
              <a:t>Williams exceeds Divac in both Win Shares and Defensive Win Shares.  He has nearly 25% more Win Shares than Divac and approximately 17% more Defensive Win Shares than Divac. </a:t>
            </a:r>
          </a:p>
        </p:txBody>
      </p:sp>
      <p:pic>
        <p:nvPicPr>
          <p:cNvPr id="5" name="Picture 4">
            <a:extLst>
              <a:ext uri="{FF2B5EF4-FFF2-40B4-BE49-F238E27FC236}">
                <a16:creationId xmlns:a16="http://schemas.microsoft.com/office/drawing/2014/main" id="{2E78CCBF-B35B-FE48-802B-DE6BB47CDB59}"/>
              </a:ext>
            </a:extLst>
          </p:cNvPr>
          <p:cNvPicPr>
            <a:picLocks noChangeAspect="1"/>
          </p:cNvPicPr>
          <p:nvPr/>
        </p:nvPicPr>
        <p:blipFill>
          <a:blip r:embed="rId2"/>
          <a:stretch>
            <a:fillRect/>
          </a:stretch>
        </p:blipFill>
        <p:spPr>
          <a:xfrm>
            <a:off x="5999018" y="1731819"/>
            <a:ext cx="5930178" cy="4599710"/>
          </a:xfrm>
          <a:prstGeom prst="rect">
            <a:avLst/>
          </a:prstGeom>
        </p:spPr>
      </p:pic>
      <p:sp>
        <p:nvSpPr>
          <p:cNvPr id="10" name="Footer Placeholder 9">
            <a:extLst>
              <a:ext uri="{FF2B5EF4-FFF2-40B4-BE49-F238E27FC236}">
                <a16:creationId xmlns:a16="http://schemas.microsoft.com/office/drawing/2014/main" id="{ADD983B2-248B-B540-ACE4-416E31E24291}"/>
              </a:ext>
            </a:extLst>
          </p:cNvPr>
          <p:cNvSpPr>
            <a:spLocks noGrp="1"/>
          </p:cNvSpPr>
          <p:nvPr>
            <p:ph type="ftr" sz="quarter" idx="11"/>
          </p:nvPr>
        </p:nvSpPr>
        <p:spPr>
          <a:xfrm>
            <a:off x="6816993" y="6492874"/>
            <a:ext cx="4294227" cy="365125"/>
          </a:xfrm>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03FF231F-B7D4-AB47-A2E0-83EB4621D2FB}"/>
              </a:ext>
            </a:extLst>
          </p:cNvPr>
          <p:cNvSpPr>
            <a:spLocks noGrp="1"/>
          </p:cNvSpPr>
          <p:nvPr>
            <p:ph type="sldNum" sz="quarter" idx="12"/>
          </p:nvPr>
        </p:nvSpPr>
        <p:spPr/>
        <p:txBody>
          <a:bodyPr/>
          <a:lstStyle/>
          <a:p>
            <a:r>
              <a:rPr lang="en-US"/>
              <a:t>Page </a:t>
            </a:r>
            <a:fld id="{D57F1E4F-1CFF-5643-939E-217C01CDF565}" type="slidenum">
              <a:rPr lang="en-US" smtClean="0"/>
              <a:pPr/>
              <a:t>17</a:t>
            </a:fld>
            <a:endParaRPr lang="en-US" dirty="0"/>
          </a:p>
        </p:txBody>
      </p:sp>
    </p:spTree>
    <p:extLst>
      <p:ext uri="{BB962C8B-B14F-4D97-AF65-F5344CB8AC3E}">
        <p14:creationId xmlns:p14="http://schemas.microsoft.com/office/powerpoint/2010/main" val="3350670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648493" y="165212"/>
            <a:ext cx="10895013" cy="107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Sikma</a:t>
            </a:r>
          </a:p>
        </p:txBody>
      </p:sp>
      <p:sp>
        <p:nvSpPr>
          <p:cNvPr id="2" name="Rectangle 1">
            <a:extLst>
              <a:ext uri="{FF2B5EF4-FFF2-40B4-BE49-F238E27FC236}">
                <a16:creationId xmlns:a16="http://schemas.microsoft.com/office/drawing/2014/main" id="{3BD64321-EBBC-534E-A501-CAACD38D5261}"/>
              </a:ext>
            </a:extLst>
          </p:cNvPr>
          <p:cNvSpPr/>
          <p:nvPr/>
        </p:nvSpPr>
        <p:spPr>
          <a:xfrm>
            <a:off x="333375" y="2314574"/>
            <a:ext cx="5410200" cy="2677656"/>
          </a:xfrm>
          <a:prstGeom prst="rect">
            <a:avLst/>
          </a:prstGeom>
        </p:spPr>
        <p:txBody>
          <a:bodyPr wrap="square">
            <a:spAutoFit/>
          </a:bodyPr>
          <a:lstStyle/>
          <a:p>
            <a:r>
              <a:rPr lang="en-US" sz="2400" dirty="0"/>
              <a:t>Williams has a slight edge over Sikma in rebounds per game and Sikma narrowly exceeds Williams in games played per year. However, Buck exceeds Sikma by 8.5 percentage points in field goal percentage.</a:t>
            </a:r>
          </a:p>
        </p:txBody>
      </p:sp>
      <p:pic>
        <p:nvPicPr>
          <p:cNvPr id="8" name="Picture 7" descr="Chart, waterfall chart&#10;&#10;Description automatically generated">
            <a:extLst>
              <a:ext uri="{FF2B5EF4-FFF2-40B4-BE49-F238E27FC236}">
                <a16:creationId xmlns:a16="http://schemas.microsoft.com/office/drawing/2014/main" id="{ACCDB79B-8A97-A340-B3F1-E9728BC5AD4D}"/>
              </a:ext>
            </a:extLst>
          </p:cNvPr>
          <p:cNvPicPr>
            <a:picLocks noChangeAspect="1"/>
          </p:cNvPicPr>
          <p:nvPr/>
        </p:nvPicPr>
        <p:blipFill>
          <a:blip r:embed="rId2"/>
          <a:stretch>
            <a:fillRect/>
          </a:stretch>
        </p:blipFill>
        <p:spPr>
          <a:xfrm>
            <a:off x="6095999" y="1725327"/>
            <a:ext cx="5930900" cy="4546600"/>
          </a:xfrm>
          <a:prstGeom prst="rect">
            <a:avLst/>
          </a:prstGeom>
        </p:spPr>
      </p:pic>
      <p:sp>
        <p:nvSpPr>
          <p:cNvPr id="11" name="Footer Placeholder 10">
            <a:extLst>
              <a:ext uri="{FF2B5EF4-FFF2-40B4-BE49-F238E27FC236}">
                <a16:creationId xmlns:a16="http://schemas.microsoft.com/office/drawing/2014/main" id="{39D9BD56-3B6B-624A-99FE-790909249018}"/>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13" name="Slide Number Placeholder 7">
            <a:extLst>
              <a:ext uri="{FF2B5EF4-FFF2-40B4-BE49-F238E27FC236}">
                <a16:creationId xmlns:a16="http://schemas.microsoft.com/office/drawing/2014/main" id="{C77AE622-1DB5-FB4B-BB6D-FAFBF0DD25FB}"/>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18</a:t>
            </a:fld>
            <a:endParaRPr lang="en-US" cap="small" dirty="0">
              <a:solidFill>
                <a:schemeClr val="tx1">
                  <a:lumMod val="85000"/>
                </a:schemeClr>
              </a:solidFill>
            </a:endParaRPr>
          </a:p>
        </p:txBody>
      </p:sp>
    </p:spTree>
    <p:extLst>
      <p:ext uri="{BB962C8B-B14F-4D97-AF65-F5344CB8AC3E}">
        <p14:creationId xmlns:p14="http://schemas.microsoft.com/office/powerpoint/2010/main" val="21450918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A6F54-20CF-4C44-BBF3-C3AF07258C64}"/>
              </a:ext>
            </a:extLst>
          </p:cNvPr>
          <p:cNvSpPr/>
          <p:nvPr/>
        </p:nvSpPr>
        <p:spPr>
          <a:xfrm>
            <a:off x="976745" y="164592"/>
            <a:ext cx="10238509" cy="1215910"/>
          </a:xfrm>
          <a:prstGeom prst="rect">
            <a:avLst/>
          </a:prstGeom>
        </p:spPr>
        <p:txBody>
          <a:bodyPr wrap="square">
            <a:spAutoFit/>
          </a:bodyPr>
          <a:lstStyle/>
          <a:p>
            <a:pPr algn="ctr">
              <a:lnSpc>
                <a:spcPct val="120000"/>
              </a:lnSpc>
            </a:pPr>
            <a:r>
              <a:rPr lang="en-US" sz="3200" b="1" cap="small" dirty="0">
                <a:solidFill>
                  <a:srgbClr val="FFFF00"/>
                </a:solidFill>
              </a:rPr>
              <a:t>Comparison of Wins Shares and Defensive Win Shares: </a:t>
            </a:r>
          </a:p>
          <a:p>
            <a:pPr algn="ctr">
              <a:lnSpc>
                <a:spcPct val="120000"/>
              </a:lnSpc>
            </a:pPr>
            <a:r>
              <a:rPr lang="en-US" sz="3200" b="1" cap="small" dirty="0">
                <a:solidFill>
                  <a:srgbClr val="FFFF00"/>
                </a:solidFill>
              </a:rPr>
              <a:t>Williams vs. Sikma</a:t>
            </a:r>
          </a:p>
        </p:txBody>
      </p:sp>
      <p:sp>
        <p:nvSpPr>
          <p:cNvPr id="5" name="Rectangle 4">
            <a:extLst>
              <a:ext uri="{FF2B5EF4-FFF2-40B4-BE49-F238E27FC236}">
                <a16:creationId xmlns:a16="http://schemas.microsoft.com/office/drawing/2014/main" id="{5E6AB11C-D432-824A-B633-C644A1372E53}"/>
              </a:ext>
            </a:extLst>
          </p:cNvPr>
          <p:cNvSpPr/>
          <p:nvPr/>
        </p:nvSpPr>
        <p:spPr>
          <a:xfrm>
            <a:off x="324389" y="2530385"/>
            <a:ext cx="5472113" cy="2308324"/>
          </a:xfrm>
          <a:prstGeom prst="rect">
            <a:avLst/>
          </a:prstGeom>
        </p:spPr>
        <p:txBody>
          <a:bodyPr wrap="square">
            <a:spAutoFit/>
          </a:bodyPr>
          <a:lstStyle/>
          <a:p>
            <a:r>
              <a:rPr lang="en-US" sz="2400" dirty="0"/>
              <a:t>Buck Williams exceeds Jack Sikma in both Win Shares and Defensive Win Shares. Williams has slightly more Defensive Win Shares than Sikma and has 7.6 more Win Shares than Sikma.</a:t>
            </a:r>
          </a:p>
        </p:txBody>
      </p:sp>
      <p:pic>
        <p:nvPicPr>
          <p:cNvPr id="6" name="Picture 5" descr="Chart, waterfall chart&#10;&#10;Description automatically generated">
            <a:extLst>
              <a:ext uri="{FF2B5EF4-FFF2-40B4-BE49-F238E27FC236}">
                <a16:creationId xmlns:a16="http://schemas.microsoft.com/office/drawing/2014/main" id="{2FF1B203-7E50-4B4D-A8A1-0DBBC886AF04}"/>
              </a:ext>
            </a:extLst>
          </p:cNvPr>
          <p:cNvPicPr>
            <a:picLocks noChangeAspect="1"/>
          </p:cNvPicPr>
          <p:nvPr/>
        </p:nvPicPr>
        <p:blipFill>
          <a:blip r:embed="rId2"/>
          <a:stretch>
            <a:fillRect/>
          </a:stretch>
        </p:blipFill>
        <p:spPr>
          <a:xfrm>
            <a:off x="5902036" y="1813791"/>
            <a:ext cx="5997863" cy="4394200"/>
          </a:xfrm>
          <a:prstGeom prst="rect">
            <a:avLst/>
          </a:prstGeom>
        </p:spPr>
      </p:pic>
      <p:sp>
        <p:nvSpPr>
          <p:cNvPr id="12" name="Footer Placeholder 11">
            <a:extLst>
              <a:ext uri="{FF2B5EF4-FFF2-40B4-BE49-F238E27FC236}">
                <a16:creationId xmlns:a16="http://schemas.microsoft.com/office/drawing/2014/main" id="{0E1D4ADB-D6FB-234E-9CF4-48D30E4E32D2}"/>
              </a:ext>
            </a:extLst>
          </p:cNvPr>
          <p:cNvSpPr>
            <a:spLocks noGrp="1"/>
          </p:cNvSpPr>
          <p:nvPr>
            <p:ph type="ftr" sz="quarter" idx="11"/>
          </p:nvPr>
        </p:nvSpPr>
        <p:spPr>
          <a:xfrm>
            <a:off x="6921027" y="6492875"/>
            <a:ext cx="4294227" cy="365125"/>
          </a:xfrm>
        </p:spPr>
        <p:txBody>
          <a:bodyPr/>
          <a:lstStyle/>
          <a:p>
            <a:r>
              <a:rPr lang="en-US" b="1" dirty="0"/>
              <a:t>Sports Analytics Club Program - Fordham Preparatory School</a:t>
            </a:r>
          </a:p>
        </p:txBody>
      </p:sp>
      <p:sp>
        <p:nvSpPr>
          <p:cNvPr id="13" name="Slide Number Placeholder 12">
            <a:extLst>
              <a:ext uri="{FF2B5EF4-FFF2-40B4-BE49-F238E27FC236}">
                <a16:creationId xmlns:a16="http://schemas.microsoft.com/office/drawing/2014/main" id="{55539BEC-09E1-6942-8E0B-25A39BF9F25C}"/>
              </a:ext>
            </a:extLst>
          </p:cNvPr>
          <p:cNvSpPr>
            <a:spLocks noGrp="1"/>
          </p:cNvSpPr>
          <p:nvPr>
            <p:ph type="sldNum" sz="quarter" idx="12"/>
          </p:nvPr>
        </p:nvSpPr>
        <p:spPr/>
        <p:txBody>
          <a:bodyPr/>
          <a:lstStyle/>
          <a:p>
            <a:r>
              <a:rPr lang="en-US"/>
              <a:t>Page </a:t>
            </a:r>
            <a:fld id="{D57F1E4F-1CFF-5643-939E-217C01CDF565}" type="slidenum">
              <a:rPr lang="en-US" smtClean="0"/>
              <a:pPr/>
              <a:t>19</a:t>
            </a:fld>
            <a:endParaRPr lang="en-US" dirty="0"/>
          </a:p>
        </p:txBody>
      </p:sp>
    </p:spTree>
    <p:extLst>
      <p:ext uri="{BB962C8B-B14F-4D97-AF65-F5344CB8AC3E}">
        <p14:creationId xmlns:p14="http://schemas.microsoft.com/office/powerpoint/2010/main" val="883675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5749AC-A1AE-8943-A3F5-D617149C8676}"/>
              </a:ext>
            </a:extLst>
          </p:cNvPr>
          <p:cNvGraphicFramePr>
            <a:graphicFrameLocks noGrp="1"/>
          </p:cNvGraphicFramePr>
          <p:nvPr>
            <p:extLst>
              <p:ext uri="{D42A27DB-BD31-4B8C-83A1-F6EECF244321}">
                <p14:modId xmlns:p14="http://schemas.microsoft.com/office/powerpoint/2010/main" val="3811660551"/>
              </p:ext>
            </p:extLst>
          </p:nvPr>
        </p:nvGraphicFramePr>
        <p:xfrm>
          <a:off x="5468112" y="1014413"/>
          <a:ext cx="6187734" cy="5089532"/>
        </p:xfrm>
        <a:graphic>
          <a:graphicData uri="http://schemas.openxmlformats.org/drawingml/2006/table">
            <a:tbl>
              <a:tblPr firstRow="1" firstCol="1"/>
              <a:tblGrid>
                <a:gridCol w="2463314">
                  <a:extLst>
                    <a:ext uri="{9D8B030D-6E8A-4147-A177-3AD203B41FA5}">
                      <a16:colId xmlns:a16="http://schemas.microsoft.com/office/drawing/2014/main" val="1120968934"/>
                    </a:ext>
                  </a:extLst>
                </a:gridCol>
                <a:gridCol w="3724420">
                  <a:extLst>
                    <a:ext uri="{9D8B030D-6E8A-4147-A177-3AD203B41FA5}">
                      <a16:colId xmlns:a16="http://schemas.microsoft.com/office/drawing/2014/main" val="2193232109"/>
                    </a:ext>
                  </a:extLst>
                </a:gridCol>
              </a:tblGrid>
              <a:tr h="670025">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Full Name</a:t>
                      </a:r>
                    </a:p>
                  </a:txBody>
                  <a:tcPr marL="50800" marR="50800" marT="50800" marB="50800" anchor="ctr" horzOverflow="overflow">
                    <a:lnL w="12700">
                      <a:miter lim="400000"/>
                    </a:lnL>
                  </a:tcPr>
                </a:tc>
                <a:tc>
                  <a:txBody>
                    <a:bodyPr/>
                    <a:lstStyle/>
                    <a:p>
                      <a:pPr algn="ctr" rtl="0" fontAlgn="t">
                        <a:spcBef>
                          <a:spcPts val="0"/>
                        </a:spcBef>
                        <a:spcAft>
                          <a:spcPts val="0"/>
                        </a:spcAft>
                      </a:pPr>
                      <a:r>
                        <a:rPr lang="en-US" sz="2000" b="1" i="0" u="none" strike="noStrike" dirty="0">
                          <a:solidFill>
                            <a:schemeClr val="tx1"/>
                          </a:solidFill>
                          <a:effectLst/>
                          <a:latin typeface="+mn-lt"/>
                        </a:rPr>
                        <a:t>Charles Linwood Williams</a:t>
                      </a:r>
                      <a:endParaRPr lang="en-US" sz="2000" b="1" dirty="0">
                        <a:solidFill>
                          <a:schemeClr val="tx1"/>
                        </a:solidFill>
                        <a:effectLst/>
                        <a:latin typeface="+mn-lt"/>
                      </a:endParaRPr>
                    </a:p>
                  </a:txBody>
                  <a:tcPr marL="63500" marR="63500" marT="63500" marB="63500" anchor="ctr">
                    <a:lnR w="12700">
                      <a:miter lim="400000"/>
                    </a:lnR>
                  </a:tcPr>
                </a:tc>
                <a:extLst>
                  <a:ext uri="{0D108BD9-81ED-4DB2-BD59-A6C34878D82A}">
                    <a16:rowId xmlns:a16="http://schemas.microsoft.com/office/drawing/2014/main" val="1548367663"/>
                  </a:ext>
                </a:extLst>
              </a:tr>
              <a:tr h="482595">
                <a:tc>
                  <a:txBody>
                    <a:bodyPr/>
                    <a:lstStyle/>
                    <a:p>
                      <a:pPr algn="ctr" defTabSz="914400">
                        <a:tabLst>
                          <a:tab pos="1663700" algn="l"/>
                        </a:tabLst>
                        <a:defRPr b="0">
                          <a:solidFill>
                            <a:srgbClr val="000000"/>
                          </a:solidFill>
                        </a:defRPr>
                      </a:pPr>
                      <a:r>
                        <a:rPr lang="en-US" sz="2000" b="1" dirty="0">
                          <a:solidFill>
                            <a:schemeClr val="tx1"/>
                          </a:solidFill>
                          <a:latin typeface="+mn-lt"/>
                          <a:sym typeface="Avenir Next Regular"/>
                        </a:rPr>
                        <a:t>Nickname</a:t>
                      </a:r>
                      <a:endParaRPr sz="2000" b="1" dirty="0">
                        <a:solidFill>
                          <a:schemeClr val="tx1"/>
                        </a:solidFill>
                        <a:latin typeface="+mn-lt"/>
                        <a:sym typeface="Avenir Next Regular"/>
                      </a:endParaRP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“Buck” </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4084251157"/>
                  </a:ext>
                </a:extLst>
              </a:tr>
              <a:tr h="482595">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Position</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Power Forward</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3327767879"/>
                  </a:ext>
                </a:extLst>
              </a:tr>
              <a:tr h="482595">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Shoots</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Right</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1458665307"/>
                  </a:ext>
                </a:extLst>
              </a:tr>
              <a:tr h="482595">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Height</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6’8”</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514099995"/>
                  </a:ext>
                </a:extLst>
              </a:tr>
              <a:tr h="483456">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Born</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March 8, 1960 </a:t>
                      </a:r>
                    </a:p>
                  </a:txBody>
                  <a:tcPr marL="63500" marR="63500" marT="63500" marB="63500">
                    <a:lnR w="12700">
                      <a:miter lim="400000"/>
                    </a:lnR>
                  </a:tcPr>
                </a:tc>
                <a:extLst>
                  <a:ext uri="{0D108BD9-81ED-4DB2-BD59-A6C34878D82A}">
                    <a16:rowId xmlns:a16="http://schemas.microsoft.com/office/drawing/2014/main" val="573849058"/>
                  </a:ext>
                </a:extLst>
              </a:tr>
              <a:tr h="482595">
                <a:tc>
                  <a:txBody>
                    <a:bodyPr/>
                    <a:lstStyle/>
                    <a:p>
                      <a:pPr algn="ctr" defTabSz="914400">
                        <a:tabLst>
                          <a:tab pos="1663700" algn="l"/>
                        </a:tabLst>
                        <a:defRPr b="0">
                          <a:solidFill>
                            <a:srgbClr val="000000"/>
                          </a:solidFill>
                        </a:defRPr>
                      </a:pPr>
                      <a:r>
                        <a:rPr sz="2000" b="1">
                          <a:solidFill>
                            <a:schemeClr val="tx1"/>
                          </a:solidFill>
                          <a:latin typeface="+mn-lt"/>
                          <a:sym typeface="Avenir Next Regular"/>
                        </a:rPr>
                        <a:t>College</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Maryland</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675080605"/>
                  </a:ext>
                </a:extLst>
              </a:tr>
              <a:tr h="482595">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High School</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Rocky Mount HS, NC</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2815218309"/>
                  </a:ext>
                </a:extLst>
              </a:tr>
              <a:tr h="482595">
                <a:tc>
                  <a:txBody>
                    <a:bodyPr/>
                    <a:lstStyle/>
                    <a:p>
                      <a:pPr algn="ctr" defTabSz="914400">
                        <a:tabLst>
                          <a:tab pos="1663700" algn="l"/>
                        </a:tabLst>
                        <a:defRPr b="0">
                          <a:solidFill>
                            <a:srgbClr val="000000"/>
                          </a:solidFill>
                        </a:defRPr>
                      </a:pPr>
                      <a:r>
                        <a:rPr sz="2000" b="1" dirty="0">
                          <a:solidFill>
                            <a:schemeClr val="tx1"/>
                          </a:solidFill>
                          <a:latin typeface="+mn-lt"/>
                          <a:sym typeface="Avenir Next Regular"/>
                        </a:rPr>
                        <a:t>NBA Debut</a:t>
                      </a:r>
                    </a:p>
                  </a:txBody>
                  <a:tcPr marL="50800" marR="50800" marT="50800" marB="50800" anchor="ctr" horzOverflow="overflow"/>
                </a:tc>
                <a:tc>
                  <a:txBody>
                    <a:bodyPr/>
                    <a:lstStyle/>
                    <a:p>
                      <a:pPr algn="ctr" rtl="0" fontAlgn="t">
                        <a:spcBef>
                          <a:spcPts val="0"/>
                        </a:spcBef>
                        <a:spcAft>
                          <a:spcPts val="0"/>
                        </a:spcAft>
                      </a:pPr>
                      <a:r>
                        <a:rPr lang="en-US" sz="2000" b="1" i="0" u="none" strike="noStrike" dirty="0">
                          <a:solidFill>
                            <a:schemeClr val="tx1"/>
                          </a:solidFill>
                          <a:effectLst/>
                          <a:latin typeface="+mn-lt"/>
                        </a:rPr>
                        <a:t>October 30, 1981</a:t>
                      </a:r>
                      <a:endParaRPr lang="en-US" sz="2000" b="1" dirty="0">
                        <a:solidFill>
                          <a:schemeClr val="tx1"/>
                        </a:solidFill>
                        <a:effectLst/>
                        <a:latin typeface="+mn-lt"/>
                      </a:endParaRPr>
                    </a:p>
                  </a:txBody>
                  <a:tcPr marL="63500" marR="63500" marT="63500" marB="63500">
                    <a:lnR w="12700">
                      <a:miter lim="400000"/>
                    </a:lnR>
                  </a:tcPr>
                </a:tc>
                <a:extLst>
                  <a:ext uri="{0D108BD9-81ED-4DB2-BD59-A6C34878D82A}">
                    <a16:rowId xmlns:a16="http://schemas.microsoft.com/office/drawing/2014/main" val="3402544092"/>
                  </a:ext>
                </a:extLst>
              </a:tr>
              <a:tr h="557886">
                <a:tc>
                  <a:txBody>
                    <a:bodyPr/>
                    <a:lstStyle/>
                    <a:p>
                      <a:pPr algn="ctr" defTabSz="914400">
                        <a:tabLst>
                          <a:tab pos="1663700" algn="l"/>
                        </a:tabLst>
                        <a:defRPr b="0">
                          <a:solidFill>
                            <a:srgbClr val="000000"/>
                          </a:solidFill>
                        </a:defRPr>
                      </a:pPr>
                      <a:r>
                        <a:rPr lang="en-US" sz="2000" b="1" dirty="0">
                          <a:solidFill>
                            <a:schemeClr val="tx1"/>
                          </a:solidFill>
                          <a:latin typeface="+mn-lt"/>
                          <a:sym typeface="Avenir Next Regular"/>
                        </a:rPr>
                        <a:t>NBA Career Length</a:t>
                      </a:r>
                      <a:endParaRPr sz="2000" b="1" dirty="0">
                        <a:solidFill>
                          <a:schemeClr val="tx1"/>
                        </a:solidFill>
                        <a:latin typeface="+mn-lt"/>
                        <a:sym typeface="Avenir Next Regular"/>
                      </a:endParaRPr>
                    </a:p>
                  </a:txBody>
                  <a:tcPr marL="50800" marR="50800" marT="50800" marB="50800" anchor="ctr" horzOverflow="overflow"/>
                </a:tc>
                <a:tc>
                  <a:txBody>
                    <a:bodyPr/>
                    <a:lstStyle/>
                    <a:p>
                      <a:pPr algn="ctr" rtl="0" fontAlgn="t">
                        <a:spcBef>
                          <a:spcPts val="0"/>
                        </a:spcBef>
                        <a:spcAft>
                          <a:spcPts val="0"/>
                        </a:spcAft>
                      </a:pPr>
                      <a:r>
                        <a:rPr lang="en-US" sz="2000" b="1" dirty="0">
                          <a:solidFill>
                            <a:schemeClr val="tx1"/>
                          </a:solidFill>
                          <a:effectLst/>
                          <a:latin typeface="+mn-lt"/>
                        </a:rPr>
                        <a:t>17 Years</a:t>
                      </a:r>
                    </a:p>
                  </a:txBody>
                  <a:tcPr marL="63500" marR="63500" marT="63500" marB="63500">
                    <a:lnR w="12700">
                      <a:miter lim="400000"/>
                    </a:lnR>
                  </a:tcPr>
                </a:tc>
                <a:extLst>
                  <a:ext uri="{0D108BD9-81ED-4DB2-BD59-A6C34878D82A}">
                    <a16:rowId xmlns:a16="http://schemas.microsoft.com/office/drawing/2014/main" val="1712957960"/>
                  </a:ext>
                </a:extLst>
              </a:tr>
            </a:tbl>
          </a:graphicData>
        </a:graphic>
      </p:graphicFrame>
      <p:sp>
        <p:nvSpPr>
          <p:cNvPr id="4" name="TextBox 3">
            <a:extLst>
              <a:ext uri="{FF2B5EF4-FFF2-40B4-BE49-F238E27FC236}">
                <a16:creationId xmlns:a16="http://schemas.microsoft.com/office/drawing/2014/main" id="{EB37E665-1245-CF49-BC38-3036331D25C6}"/>
              </a:ext>
            </a:extLst>
          </p:cNvPr>
          <p:cNvSpPr txBox="1"/>
          <p:nvPr/>
        </p:nvSpPr>
        <p:spPr>
          <a:xfrm>
            <a:off x="6978654" y="271460"/>
            <a:ext cx="3166650" cy="646331"/>
          </a:xfrm>
          <a:prstGeom prst="rect">
            <a:avLst/>
          </a:prstGeom>
          <a:noFill/>
        </p:spPr>
        <p:txBody>
          <a:bodyPr wrap="square" rtlCol="0">
            <a:spAutoFit/>
          </a:bodyPr>
          <a:lstStyle/>
          <a:p>
            <a:r>
              <a:rPr lang="en-US" sz="3600" b="1" cap="small" dirty="0">
                <a:solidFill>
                  <a:srgbClr val="FFFF00"/>
                </a:solidFill>
                <a:latin typeface="+mj-lt"/>
              </a:rPr>
              <a:t>Player Profile</a:t>
            </a:r>
          </a:p>
        </p:txBody>
      </p:sp>
      <p:pic>
        <p:nvPicPr>
          <p:cNvPr id="5" name="Picture 4">
            <a:extLst>
              <a:ext uri="{FF2B5EF4-FFF2-40B4-BE49-F238E27FC236}">
                <a16:creationId xmlns:a16="http://schemas.microsoft.com/office/drawing/2014/main" id="{36A9C732-3469-A943-B2E0-7E5D0B98FB98}"/>
              </a:ext>
            </a:extLst>
          </p:cNvPr>
          <p:cNvPicPr>
            <a:picLocks noChangeAspect="1"/>
          </p:cNvPicPr>
          <p:nvPr/>
        </p:nvPicPr>
        <p:blipFill>
          <a:blip r:embed="rId2"/>
          <a:stretch>
            <a:fillRect/>
          </a:stretch>
        </p:blipFill>
        <p:spPr>
          <a:xfrm>
            <a:off x="536154" y="594625"/>
            <a:ext cx="4275667" cy="5915025"/>
          </a:xfrm>
          <a:prstGeom prst="rect">
            <a:avLst/>
          </a:prstGeom>
        </p:spPr>
      </p:pic>
      <p:sp>
        <p:nvSpPr>
          <p:cNvPr id="10" name="Footer Placeholder 9">
            <a:extLst>
              <a:ext uri="{FF2B5EF4-FFF2-40B4-BE49-F238E27FC236}">
                <a16:creationId xmlns:a16="http://schemas.microsoft.com/office/drawing/2014/main" id="{9A6A1501-E633-7142-9D13-212D3D3013A5}"/>
              </a:ext>
            </a:extLst>
          </p:cNvPr>
          <p:cNvSpPr>
            <a:spLocks noGrp="1"/>
          </p:cNvSpPr>
          <p:nvPr>
            <p:ph type="ftr" sz="quarter" idx="11"/>
          </p:nvPr>
        </p:nvSpPr>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08EE9D65-5B73-904F-BE79-EED2B42A1529}"/>
              </a:ext>
            </a:extLst>
          </p:cNvPr>
          <p:cNvSpPr>
            <a:spLocks noGrp="1"/>
          </p:cNvSpPr>
          <p:nvPr>
            <p:ph type="sldNum" sz="quarter" idx="12"/>
          </p:nvPr>
        </p:nvSpPr>
        <p:spPr/>
        <p:txBody>
          <a:bodyPr/>
          <a:lstStyle/>
          <a:p>
            <a:r>
              <a:rPr lang="en-US" dirty="0"/>
              <a:t>Page </a:t>
            </a:r>
            <a:fld id="{D57F1E4F-1CFF-5643-939E-217C01CDF565}" type="slidenum">
              <a:rPr lang="en-US" smtClean="0"/>
              <a:pPr/>
              <a:t>2</a:t>
            </a:fld>
            <a:endParaRPr lang="en-US" dirty="0"/>
          </a:p>
        </p:txBody>
      </p:sp>
    </p:spTree>
    <p:extLst>
      <p:ext uri="{BB962C8B-B14F-4D97-AF65-F5344CB8AC3E}">
        <p14:creationId xmlns:p14="http://schemas.microsoft.com/office/powerpoint/2010/main" val="921796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595312" y="236648"/>
            <a:ext cx="11001375" cy="1092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Webber</a:t>
            </a:r>
          </a:p>
        </p:txBody>
      </p:sp>
      <p:sp>
        <p:nvSpPr>
          <p:cNvPr id="3" name="TextBox 2">
            <a:extLst>
              <a:ext uri="{FF2B5EF4-FFF2-40B4-BE49-F238E27FC236}">
                <a16:creationId xmlns:a16="http://schemas.microsoft.com/office/drawing/2014/main" id="{6F9E6559-58E1-3E45-8526-E05E8E1833F1}"/>
              </a:ext>
            </a:extLst>
          </p:cNvPr>
          <p:cNvSpPr txBox="1"/>
          <p:nvPr/>
        </p:nvSpPr>
        <p:spPr>
          <a:xfrm>
            <a:off x="342900" y="2293749"/>
            <a:ext cx="5497513" cy="3046988"/>
          </a:xfrm>
          <a:prstGeom prst="rect">
            <a:avLst/>
          </a:prstGeom>
          <a:noFill/>
        </p:spPr>
        <p:txBody>
          <a:bodyPr wrap="square" rtlCol="0">
            <a:spAutoFit/>
          </a:bodyPr>
          <a:lstStyle/>
          <a:p>
            <a:r>
              <a:rPr lang="en-US" sz="2400" dirty="0"/>
              <a:t>Buck Williams narrowly exceeds Webber in rebounds per game. However, Williams exceeds Webber by 7 percentage points in field goal percentage and played in nearly 39% more games each year than Webber, a testament to Williams’ durability.</a:t>
            </a:r>
          </a:p>
        </p:txBody>
      </p:sp>
      <p:pic>
        <p:nvPicPr>
          <p:cNvPr id="8" name="Picture 7" descr="Chart, waterfall chart&#10;&#10;Description automatically generated">
            <a:extLst>
              <a:ext uri="{FF2B5EF4-FFF2-40B4-BE49-F238E27FC236}">
                <a16:creationId xmlns:a16="http://schemas.microsoft.com/office/drawing/2014/main" id="{8A47BC34-15CB-B143-AC3F-D86686C98347}"/>
              </a:ext>
            </a:extLst>
          </p:cNvPr>
          <p:cNvPicPr>
            <a:picLocks noChangeAspect="1"/>
          </p:cNvPicPr>
          <p:nvPr/>
        </p:nvPicPr>
        <p:blipFill>
          <a:blip r:embed="rId2"/>
          <a:stretch>
            <a:fillRect/>
          </a:stretch>
        </p:blipFill>
        <p:spPr>
          <a:xfrm>
            <a:off x="5892800" y="1797467"/>
            <a:ext cx="5956300" cy="4432300"/>
          </a:xfrm>
          <a:prstGeom prst="rect">
            <a:avLst/>
          </a:prstGeom>
        </p:spPr>
      </p:pic>
      <p:sp>
        <p:nvSpPr>
          <p:cNvPr id="11" name="Footer Placeholder 10">
            <a:extLst>
              <a:ext uri="{FF2B5EF4-FFF2-40B4-BE49-F238E27FC236}">
                <a16:creationId xmlns:a16="http://schemas.microsoft.com/office/drawing/2014/main" id="{04F898D7-B525-3143-91F5-4EE5214BF3B4}"/>
              </a:ext>
            </a:extLst>
          </p:cNvPr>
          <p:cNvSpPr>
            <a:spLocks noGrp="1"/>
          </p:cNvSpPr>
          <p:nvPr>
            <p:ph type="ftr" sz="quarter" idx="3"/>
          </p:nvPr>
        </p:nvSpPr>
        <p:spPr/>
        <p:txBody>
          <a:bodyPr/>
          <a:lstStyle/>
          <a:p>
            <a:r>
              <a:rPr lang="en-US" sz="1100" dirty="0">
                <a:solidFill>
                  <a:schemeClr val="tx1">
                    <a:lumMod val="85000"/>
                  </a:schemeClr>
                </a:solidFill>
              </a:rPr>
              <a:t>Sports Analytics Club Program - Fordham Preparatory School</a:t>
            </a:r>
          </a:p>
        </p:txBody>
      </p:sp>
      <p:sp>
        <p:nvSpPr>
          <p:cNvPr id="13" name="Slide Number Placeholder 7">
            <a:extLst>
              <a:ext uri="{FF2B5EF4-FFF2-40B4-BE49-F238E27FC236}">
                <a16:creationId xmlns:a16="http://schemas.microsoft.com/office/drawing/2014/main" id="{F9EF7571-81A1-D74C-BD79-D00628F95AE9}"/>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20</a:t>
            </a:fld>
            <a:endParaRPr lang="en-US" cap="small" dirty="0">
              <a:solidFill>
                <a:schemeClr val="tx1">
                  <a:lumMod val="85000"/>
                </a:schemeClr>
              </a:solidFill>
            </a:endParaRPr>
          </a:p>
        </p:txBody>
      </p:sp>
    </p:spTree>
    <p:extLst>
      <p:ext uri="{BB962C8B-B14F-4D97-AF65-F5344CB8AC3E}">
        <p14:creationId xmlns:p14="http://schemas.microsoft.com/office/powerpoint/2010/main" val="19243603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A6F54-20CF-4C44-BBF3-C3AF07258C64}"/>
              </a:ext>
            </a:extLst>
          </p:cNvPr>
          <p:cNvSpPr/>
          <p:nvPr/>
        </p:nvSpPr>
        <p:spPr>
          <a:xfrm>
            <a:off x="976745" y="220629"/>
            <a:ext cx="10238509" cy="1215910"/>
          </a:xfrm>
          <a:prstGeom prst="rect">
            <a:avLst/>
          </a:prstGeom>
        </p:spPr>
        <p:txBody>
          <a:bodyPr wrap="square">
            <a:spAutoFit/>
          </a:bodyPr>
          <a:lstStyle/>
          <a:p>
            <a:pPr algn="ctr">
              <a:lnSpc>
                <a:spcPct val="120000"/>
              </a:lnSpc>
            </a:pPr>
            <a:r>
              <a:rPr lang="en-US" sz="3200" b="1" cap="small" dirty="0">
                <a:solidFill>
                  <a:srgbClr val="FFFF00"/>
                </a:solidFill>
              </a:rPr>
              <a:t>Comparison of Wins Shares and Defensive Win Shares: </a:t>
            </a:r>
          </a:p>
          <a:p>
            <a:pPr algn="ctr">
              <a:lnSpc>
                <a:spcPct val="120000"/>
              </a:lnSpc>
            </a:pPr>
            <a:r>
              <a:rPr lang="en-US" sz="3200" b="1" cap="small" dirty="0">
                <a:solidFill>
                  <a:srgbClr val="FFFF00"/>
                </a:solidFill>
              </a:rPr>
              <a:t>Williams vs. Webber</a:t>
            </a:r>
          </a:p>
        </p:txBody>
      </p:sp>
      <p:sp>
        <p:nvSpPr>
          <p:cNvPr id="4" name="Rectangle 3">
            <a:extLst>
              <a:ext uri="{FF2B5EF4-FFF2-40B4-BE49-F238E27FC236}">
                <a16:creationId xmlns:a16="http://schemas.microsoft.com/office/drawing/2014/main" id="{E1F9C5D5-D9A0-384D-9C07-B9982C546D41}"/>
              </a:ext>
            </a:extLst>
          </p:cNvPr>
          <p:cNvSpPr/>
          <p:nvPr/>
        </p:nvSpPr>
        <p:spPr>
          <a:xfrm>
            <a:off x="520700" y="2520087"/>
            <a:ext cx="5410200" cy="2308324"/>
          </a:xfrm>
          <a:prstGeom prst="rect">
            <a:avLst/>
          </a:prstGeom>
        </p:spPr>
        <p:txBody>
          <a:bodyPr wrap="square">
            <a:spAutoFit/>
          </a:bodyPr>
          <a:lstStyle/>
          <a:p>
            <a:r>
              <a:rPr lang="en-US" sz="2400" dirty="0"/>
              <a:t>Buck Williams has over 40% more Wins Shares than Webber and 29% more Defensive Win Shares than Webber. Both of these measures illustrate Williams’ tremendous impact on his team.</a:t>
            </a:r>
          </a:p>
        </p:txBody>
      </p:sp>
      <p:pic>
        <p:nvPicPr>
          <p:cNvPr id="5" name="Picture 4">
            <a:extLst>
              <a:ext uri="{FF2B5EF4-FFF2-40B4-BE49-F238E27FC236}">
                <a16:creationId xmlns:a16="http://schemas.microsoft.com/office/drawing/2014/main" id="{6995E467-0792-4A40-84A5-5B95BE79A053}"/>
              </a:ext>
            </a:extLst>
          </p:cNvPr>
          <p:cNvPicPr>
            <a:picLocks noChangeAspect="1"/>
          </p:cNvPicPr>
          <p:nvPr/>
        </p:nvPicPr>
        <p:blipFill>
          <a:blip r:embed="rId2"/>
          <a:stretch>
            <a:fillRect/>
          </a:stretch>
        </p:blipFill>
        <p:spPr>
          <a:xfrm>
            <a:off x="5930900" y="1752600"/>
            <a:ext cx="6057898" cy="4406900"/>
          </a:xfrm>
          <a:prstGeom prst="rect">
            <a:avLst/>
          </a:prstGeom>
        </p:spPr>
      </p:pic>
      <p:sp>
        <p:nvSpPr>
          <p:cNvPr id="10" name="Footer Placeholder 9">
            <a:extLst>
              <a:ext uri="{FF2B5EF4-FFF2-40B4-BE49-F238E27FC236}">
                <a16:creationId xmlns:a16="http://schemas.microsoft.com/office/drawing/2014/main" id="{A5C9C86D-B471-9645-95F3-680AB63880CB}"/>
              </a:ext>
            </a:extLst>
          </p:cNvPr>
          <p:cNvSpPr>
            <a:spLocks noGrp="1"/>
          </p:cNvSpPr>
          <p:nvPr>
            <p:ph type="ftr" sz="quarter" idx="11"/>
          </p:nvPr>
        </p:nvSpPr>
        <p:spPr>
          <a:xfrm>
            <a:off x="6921027" y="6492875"/>
            <a:ext cx="4294227" cy="365125"/>
          </a:xfrm>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B16104F3-675E-B04A-98F1-3C82D28FA1B5}"/>
              </a:ext>
            </a:extLst>
          </p:cNvPr>
          <p:cNvSpPr>
            <a:spLocks noGrp="1"/>
          </p:cNvSpPr>
          <p:nvPr>
            <p:ph type="sldNum" sz="quarter" idx="12"/>
          </p:nvPr>
        </p:nvSpPr>
        <p:spPr/>
        <p:txBody>
          <a:bodyPr/>
          <a:lstStyle/>
          <a:p>
            <a:r>
              <a:rPr lang="en-US"/>
              <a:t>Page </a:t>
            </a:r>
            <a:fld id="{D57F1E4F-1CFF-5643-939E-217C01CDF565}" type="slidenum">
              <a:rPr lang="en-US" smtClean="0"/>
              <a:pPr/>
              <a:t>21</a:t>
            </a:fld>
            <a:endParaRPr lang="en-US" dirty="0"/>
          </a:p>
        </p:txBody>
      </p:sp>
    </p:spTree>
    <p:extLst>
      <p:ext uri="{BB962C8B-B14F-4D97-AF65-F5344CB8AC3E}">
        <p14:creationId xmlns:p14="http://schemas.microsoft.com/office/powerpoint/2010/main" val="1805247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6784EB-AB14-CD44-B79D-4CED26751D2A}"/>
              </a:ext>
            </a:extLst>
          </p:cNvPr>
          <p:cNvSpPr/>
          <p:nvPr/>
        </p:nvSpPr>
        <p:spPr>
          <a:xfrm>
            <a:off x="1032015" y="134035"/>
            <a:ext cx="3147588" cy="646331"/>
          </a:xfrm>
          <a:prstGeom prst="rect">
            <a:avLst/>
          </a:prstGeom>
        </p:spPr>
        <p:txBody>
          <a:bodyPr wrap="square">
            <a:spAutoFit/>
          </a:bodyPr>
          <a:lstStyle/>
          <a:p>
            <a:r>
              <a:rPr lang="en-US" sz="3600" b="1" cap="small" dirty="0">
                <a:solidFill>
                  <a:srgbClr val="FFFF00"/>
                </a:solidFill>
                <a:cs typeface="Times New Roman" panose="02020603050405020304" pitchFamily="18" charset="0"/>
              </a:rPr>
              <a:t>Career Impact</a:t>
            </a:r>
          </a:p>
        </p:txBody>
      </p:sp>
      <p:sp>
        <p:nvSpPr>
          <p:cNvPr id="3" name="TextBox 2">
            <a:extLst>
              <a:ext uri="{FF2B5EF4-FFF2-40B4-BE49-F238E27FC236}">
                <a16:creationId xmlns:a16="http://schemas.microsoft.com/office/drawing/2014/main" id="{E6E41A37-F3BD-9148-B11E-B96BF66E805D}"/>
              </a:ext>
            </a:extLst>
          </p:cNvPr>
          <p:cNvSpPr txBox="1"/>
          <p:nvPr/>
        </p:nvSpPr>
        <p:spPr>
          <a:xfrm>
            <a:off x="2757277" y="322549"/>
            <a:ext cx="51361" cy="2693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spcBef>
                <a:spcPts val="500"/>
              </a:spcBef>
            </a:pPr>
            <a:endParaRPr lang="en-US" sz="1000" dirty="0">
              <a:solidFill>
                <a:srgbClr val="FFFF00"/>
              </a:solidFill>
              <a:latin typeface="Avenir Next Medium"/>
              <a:ea typeface="Avenir Next Medium"/>
              <a:cs typeface="Avenir Next Medium"/>
              <a:sym typeface="Avenir Next Medium"/>
            </a:endParaRPr>
          </a:p>
        </p:txBody>
      </p:sp>
      <p:sp>
        <p:nvSpPr>
          <p:cNvPr id="2" name="Rectangle 1">
            <a:extLst>
              <a:ext uri="{FF2B5EF4-FFF2-40B4-BE49-F238E27FC236}">
                <a16:creationId xmlns:a16="http://schemas.microsoft.com/office/drawing/2014/main" id="{EB26F769-2CE8-544A-870A-2C0DC68B27E8}"/>
              </a:ext>
            </a:extLst>
          </p:cNvPr>
          <p:cNvSpPr/>
          <p:nvPr/>
        </p:nvSpPr>
        <p:spPr>
          <a:xfrm>
            <a:off x="4982818" y="843244"/>
            <a:ext cx="7011036" cy="5632311"/>
          </a:xfrm>
          <a:prstGeom prst="rect">
            <a:avLst/>
          </a:prstGeom>
        </p:spPr>
        <p:txBody>
          <a:bodyPr wrap="square">
            <a:spAutoFit/>
          </a:bodyPr>
          <a:lstStyle/>
          <a:p>
            <a:pPr marL="285750" indent="-285750">
              <a:buFont typeface="Arial" panose="020B0604020202020204" pitchFamily="34" charset="0"/>
              <a:buChar char="•"/>
            </a:pPr>
            <a:r>
              <a:rPr lang="en-US" dirty="0"/>
              <a:t>Buck Williams was selected 3</a:t>
            </a:r>
            <a:r>
              <a:rPr lang="en-US" baseline="30000" dirty="0"/>
              <a:t>rd</a:t>
            </a:r>
            <a:r>
              <a:rPr lang="en-US" dirty="0"/>
              <a:t> overall in the 1981 draft by the New Jersey Nets and made an immediate impact. In his rookie season, he averaged 15.5 points and led the team with 12.3 rebounds per game, helping New Jersey win 20 more games than the previous year (with a 44-38 record) and a playoff berth. He also made his first All-Star appearance and won the 1982 Rookie of the Year Award. </a:t>
            </a:r>
          </a:p>
          <a:p>
            <a:pPr marL="285750" indent="-285750">
              <a:buFont typeface="Arial" panose="020B0604020202020204" pitchFamily="34" charset="0"/>
              <a:buChar char="•"/>
            </a:pPr>
            <a:r>
              <a:rPr lang="en-US" dirty="0"/>
              <a:t>Two years later, he led the Nets to the second round of the NBA Playoffs for their first time. In six of his eight years with the Nets, he was ranked among the best three rebounders in the league, and never averaged less than twelve rebounds per game. </a:t>
            </a:r>
          </a:p>
          <a:p>
            <a:pPr marL="285750" indent="-285750">
              <a:buFont typeface="Arial" panose="020B0604020202020204" pitchFamily="34" charset="0"/>
              <a:buChar char="•"/>
            </a:pPr>
            <a:r>
              <a:rPr lang="en-US" dirty="0"/>
              <a:t>In 1989, Williams was traded to the Portland Trail Blazers and was the missing piece that turned them into contenders. Before his arrival, Portland had a 39-43 record and had not made it past the second round of the playoffs since their championship season in 1977. After trading for Williams, the Blazers made it to three straight Western Conference Finals and made two NBA Finals appearances. </a:t>
            </a:r>
          </a:p>
        </p:txBody>
      </p:sp>
      <p:pic>
        <p:nvPicPr>
          <p:cNvPr id="9" name="Picture 8" descr="A picture containing person, sport, athletic game, player&#10;&#10;Description automatically generated">
            <a:extLst>
              <a:ext uri="{FF2B5EF4-FFF2-40B4-BE49-F238E27FC236}">
                <a16:creationId xmlns:a16="http://schemas.microsoft.com/office/drawing/2014/main" id="{ADF6D8B3-BA04-7744-9A14-B96D65E69877}"/>
              </a:ext>
            </a:extLst>
          </p:cNvPr>
          <p:cNvPicPr>
            <a:picLocks noChangeAspect="1"/>
          </p:cNvPicPr>
          <p:nvPr/>
        </p:nvPicPr>
        <p:blipFill>
          <a:blip r:embed="rId3"/>
          <a:stretch>
            <a:fillRect/>
          </a:stretch>
        </p:blipFill>
        <p:spPr>
          <a:xfrm>
            <a:off x="554673" y="876115"/>
            <a:ext cx="4102272" cy="5566571"/>
          </a:xfrm>
          <a:prstGeom prst="rect">
            <a:avLst/>
          </a:prstGeom>
        </p:spPr>
      </p:pic>
      <p:sp>
        <p:nvSpPr>
          <p:cNvPr id="11" name="Footer Placeholder 10">
            <a:extLst>
              <a:ext uri="{FF2B5EF4-FFF2-40B4-BE49-F238E27FC236}">
                <a16:creationId xmlns:a16="http://schemas.microsoft.com/office/drawing/2014/main" id="{A6FEBF45-DE9B-DD41-86D3-35ECDB3CCAF9}"/>
              </a:ext>
            </a:extLst>
          </p:cNvPr>
          <p:cNvSpPr>
            <a:spLocks noGrp="1"/>
          </p:cNvSpPr>
          <p:nvPr>
            <p:ph type="ftr" sz="quarter" idx="11"/>
          </p:nvPr>
        </p:nvSpPr>
        <p:spPr>
          <a:xfrm>
            <a:off x="6815329" y="6492875"/>
            <a:ext cx="4409256" cy="365125"/>
          </a:xfrm>
        </p:spPr>
        <p:txBody>
          <a:bodyPr/>
          <a:lstStyle/>
          <a:p>
            <a:r>
              <a:rPr lang="en-US" b="1" dirty="0"/>
              <a:t>Sports Analytics Club Program - Fordham Preparatory School</a:t>
            </a:r>
          </a:p>
        </p:txBody>
      </p:sp>
      <p:sp>
        <p:nvSpPr>
          <p:cNvPr id="12" name="Slide Number Placeholder 11">
            <a:extLst>
              <a:ext uri="{FF2B5EF4-FFF2-40B4-BE49-F238E27FC236}">
                <a16:creationId xmlns:a16="http://schemas.microsoft.com/office/drawing/2014/main" id="{EE161206-C40E-E943-870C-527A836CE735}"/>
              </a:ext>
            </a:extLst>
          </p:cNvPr>
          <p:cNvSpPr>
            <a:spLocks noGrp="1"/>
          </p:cNvSpPr>
          <p:nvPr>
            <p:ph type="sldNum" sz="quarter" idx="12"/>
          </p:nvPr>
        </p:nvSpPr>
        <p:spPr/>
        <p:txBody>
          <a:bodyPr/>
          <a:lstStyle/>
          <a:p>
            <a:r>
              <a:rPr lang="en-US"/>
              <a:t>Page </a:t>
            </a:r>
            <a:fld id="{D57F1E4F-1CFF-5643-939E-217C01CDF565}" type="slidenum">
              <a:rPr lang="en-US" smtClean="0"/>
              <a:pPr/>
              <a:t>22</a:t>
            </a:fld>
            <a:endParaRPr lang="en-US" dirty="0"/>
          </a:p>
        </p:txBody>
      </p:sp>
    </p:spTree>
    <p:extLst>
      <p:ext uri="{BB962C8B-B14F-4D97-AF65-F5344CB8AC3E}">
        <p14:creationId xmlns:p14="http://schemas.microsoft.com/office/powerpoint/2010/main" val="3538486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54BD10-D4E4-054C-A143-F24822790316}"/>
              </a:ext>
            </a:extLst>
          </p:cNvPr>
          <p:cNvSpPr/>
          <p:nvPr/>
        </p:nvSpPr>
        <p:spPr>
          <a:xfrm>
            <a:off x="3114747" y="43017"/>
            <a:ext cx="5962505" cy="646331"/>
          </a:xfrm>
          <a:prstGeom prst="rect">
            <a:avLst/>
          </a:prstGeom>
        </p:spPr>
        <p:txBody>
          <a:bodyPr wrap="square">
            <a:spAutoFit/>
          </a:bodyPr>
          <a:lstStyle/>
          <a:p>
            <a:r>
              <a:rPr lang="en-US" sz="3600" b="1" cap="small" dirty="0">
                <a:solidFill>
                  <a:srgbClr val="FFFF00"/>
                </a:solidFill>
                <a:cs typeface="Times New Roman" panose="02020603050405020304" pitchFamily="18" charset="0"/>
              </a:rPr>
              <a:t>Career Impact (continued)</a:t>
            </a:r>
          </a:p>
        </p:txBody>
      </p:sp>
      <p:pic>
        <p:nvPicPr>
          <p:cNvPr id="7" name="Picture 6">
            <a:extLst>
              <a:ext uri="{FF2B5EF4-FFF2-40B4-BE49-F238E27FC236}">
                <a16:creationId xmlns:a16="http://schemas.microsoft.com/office/drawing/2014/main" id="{0920CCD2-A7E3-B94A-AF82-D79C94D3D02E}"/>
              </a:ext>
            </a:extLst>
          </p:cNvPr>
          <p:cNvPicPr>
            <a:picLocks noChangeAspect="1"/>
          </p:cNvPicPr>
          <p:nvPr/>
        </p:nvPicPr>
        <p:blipFill>
          <a:blip r:embed="rId2"/>
          <a:stretch>
            <a:fillRect/>
          </a:stretch>
        </p:blipFill>
        <p:spPr>
          <a:xfrm>
            <a:off x="298471" y="1245162"/>
            <a:ext cx="5293184" cy="4148473"/>
          </a:xfrm>
          <a:prstGeom prst="rect">
            <a:avLst/>
          </a:prstGeom>
        </p:spPr>
      </p:pic>
      <p:sp>
        <p:nvSpPr>
          <p:cNvPr id="4" name="Rectangle 3">
            <a:extLst>
              <a:ext uri="{FF2B5EF4-FFF2-40B4-BE49-F238E27FC236}">
                <a16:creationId xmlns:a16="http://schemas.microsoft.com/office/drawing/2014/main" id="{B6E59B81-BCF6-D040-9713-AB76F395D47F}"/>
              </a:ext>
            </a:extLst>
          </p:cNvPr>
          <p:cNvSpPr/>
          <p:nvPr/>
        </p:nvSpPr>
        <p:spPr>
          <a:xfrm>
            <a:off x="5791201" y="928303"/>
            <a:ext cx="6208976" cy="5355312"/>
          </a:xfrm>
          <a:prstGeom prst="rect">
            <a:avLst/>
          </a:prstGeom>
        </p:spPr>
        <p:txBody>
          <a:bodyPr wrap="square">
            <a:spAutoFit/>
          </a:bodyPr>
          <a:lstStyle/>
          <a:p>
            <a:pPr marL="285750" indent="-285750">
              <a:buFont typeface="Arial" panose="020B0604020202020204" pitchFamily="34" charset="0"/>
              <a:buChar char="•"/>
            </a:pPr>
            <a:r>
              <a:rPr lang="en-US" dirty="0"/>
              <a:t>In the 1989-90 season, the Blazers achieved a 59-23 record and reached the NBA Finals, where they lost to the defending champion Detroit Pistons led by Isiah Thomas. </a:t>
            </a:r>
          </a:p>
          <a:p>
            <a:pPr marL="285750" indent="-285750">
              <a:buFont typeface="Arial" panose="020B0604020202020204" pitchFamily="34" charset="0"/>
              <a:buChar char="•"/>
            </a:pPr>
            <a:r>
              <a:rPr lang="en-US" dirty="0"/>
              <a:t>The following season, Williams and the Blazers achieved a 63-19 record and made it to the Western Conference Finals, where they lost to a Los Angeles Lakers team that was led by Magic Johnson. </a:t>
            </a:r>
          </a:p>
          <a:p>
            <a:pPr marL="285750" indent="-285750">
              <a:buFont typeface="Arial" panose="020B0604020202020204" pitchFamily="34" charset="0"/>
              <a:buChar char="•"/>
            </a:pPr>
            <a:r>
              <a:rPr lang="en-US" dirty="0"/>
              <a:t>In the 1991-92 season, the Blazers achieved a 57-25 record and reached the NBA Finals again, this time losing to the defending champion Chicago Bulls led by Michael Jordan.</a:t>
            </a:r>
          </a:p>
          <a:p>
            <a:pPr marL="285750" indent="-285750">
              <a:buFont typeface="Arial" panose="020B0604020202020204" pitchFamily="34" charset="0"/>
              <a:buChar char="•"/>
            </a:pPr>
            <a:r>
              <a:rPr lang="en-US" dirty="0"/>
              <a:t>In seven seasons with the Portland Trail Blazers, Buck Williams finished 5</a:t>
            </a:r>
            <a:r>
              <a:rPr lang="en-US" baseline="30000" dirty="0"/>
              <a:t>th</a:t>
            </a:r>
            <a:r>
              <a:rPr lang="en-US" dirty="0"/>
              <a:t> all-time on the franchise list for career rebounds and field goal percentage. </a:t>
            </a:r>
          </a:p>
          <a:p>
            <a:pPr marL="285750" indent="-285750">
              <a:buFont typeface="Arial" panose="020B0604020202020204" pitchFamily="34" charset="0"/>
              <a:buChar char="•"/>
            </a:pPr>
            <a:r>
              <a:rPr lang="en-US" dirty="0"/>
              <a:t>Buck Williams rounded out his career with two more years with the Knicks from 1996-1998, serving as a reliable backup behind Hall of Famer Patrick Ewing. </a:t>
            </a:r>
          </a:p>
        </p:txBody>
      </p:sp>
      <p:sp>
        <p:nvSpPr>
          <p:cNvPr id="10" name="Footer Placeholder 9">
            <a:extLst>
              <a:ext uri="{FF2B5EF4-FFF2-40B4-BE49-F238E27FC236}">
                <a16:creationId xmlns:a16="http://schemas.microsoft.com/office/drawing/2014/main" id="{FA3C2C81-E89C-AD42-8E87-F39E63929D0F}"/>
              </a:ext>
            </a:extLst>
          </p:cNvPr>
          <p:cNvSpPr>
            <a:spLocks noGrp="1"/>
          </p:cNvSpPr>
          <p:nvPr>
            <p:ph type="ftr" sz="quarter" idx="11"/>
          </p:nvPr>
        </p:nvSpPr>
        <p:spPr>
          <a:xfrm>
            <a:off x="6930138" y="6492875"/>
            <a:ext cx="4294227" cy="365125"/>
          </a:xfrm>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5C9A7359-7907-FD4E-B3F6-E6339CD4A240}"/>
              </a:ext>
            </a:extLst>
          </p:cNvPr>
          <p:cNvSpPr>
            <a:spLocks noGrp="1"/>
          </p:cNvSpPr>
          <p:nvPr>
            <p:ph type="sldNum" sz="quarter" idx="12"/>
          </p:nvPr>
        </p:nvSpPr>
        <p:spPr/>
        <p:txBody>
          <a:bodyPr/>
          <a:lstStyle/>
          <a:p>
            <a:r>
              <a:rPr lang="en-US"/>
              <a:t>Page </a:t>
            </a:r>
            <a:fld id="{D57F1E4F-1CFF-5643-939E-217C01CDF565}" type="slidenum">
              <a:rPr lang="en-US" smtClean="0"/>
              <a:pPr/>
              <a:t>23</a:t>
            </a:fld>
            <a:endParaRPr lang="en-US" dirty="0"/>
          </a:p>
        </p:txBody>
      </p:sp>
    </p:spTree>
    <p:extLst>
      <p:ext uri="{BB962C8B-B14F-4D97-AF65-F5344CB8AC3E}">
        <p14:creationId xmlns:p14="http://schemas.microsoft.com/office/powerpoint/2010/main" val="463680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D2035A-A014-0B4C-BE46-D46C140A660F}"/>
              </a:ext>
            </a:extLst>
          </p:cNvPr>
          <p:cNvSpPr txBox="1"/>
          <p:nvPr/>
        </p:nvSpPr>
        <p:spPr>
          <a:xfrm>
            <a:off x="6275192" y="1157567"/>
            <a:ext cx="5790916" cy="52219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a:spcAft>
                <a:spcPts val="600"/>
              </a:spcAft>
              <a:buFont typeface="Arial" panose="020B0604020202020204" pitchFamily="34" charset="0"/>
              <a:buChar char="•"/>
            </a:pPr>
            <a:r>
              <a:rPr lang="en-US" dirty="0"/>
              <a:t>Buck Williams was the epitome of </a:t>
            </a:r>
            <a:r>
              <a:rPr lang="en-US" u="sng" dirty="0"/>
              <a:t>longevity</a:t>
            </a:r>
            <a:r>
              <a:rPr lang="en-US" dirty="0"/>
              <a:t>, </a:t>
            </a:r>
            <a:r>
              <a:rPr lang="en-US" u="sng" dirty="0"/>
              <a:t>durability</a:t>
            </a:r>
            <a:r>
              <a:rPr lang="en-US" dirty="0"/>
              <a:t>, </a:t>
            </a:r>
            <a:r>
              <a:rPr lang="en-US" u="sng" dirty="0"/>
              <a:t>consistency</a:t>
            </a:r>
            <a:r>
              <a:rPr lang="en-US" dirty="0"/>
              <a:t>, </a:t>
            </a:r>
            <a:r>
              <a:rPr lang="en-US" u="sng" dirty="0"/>
              <a:t>defensive strength</a:t>
            </a:r>
            <a:r>
              <a:rPr lang="en-US" dirty="0"/>
              <a:t>, and </a:t>
            </a:r>
            <a:r>
              <a:rPr lang="en-US" u="sng" dirty="0"/>
              <a:t>impact on his team’s ability to win</a:t>
            </a:r>
            <a:r>
              <a:rPr lang="en-US" dirty="0"/>
              <a:t>.</a:t>
            </a:r>
          </a:p>
          <a:p>
            <a:pPr marL="285750" indent="-285750">
              <a:spcAft>
                <a:spcPts val="600"/>
              </a:spcAft>
              <a:buFont typeface="Arial" panose="020B0604020202020204" pitchFamily="34" charset="0"/>
              <a:buChar char="•"/>
            </a:pPr>
            <a:r>
              <a:rPr lang="en-US" dirty="0"/>
              <a:t>Williams was one of the NBA’s greatest rebounders of all-time. He is 3</a:t>
            </a:r>
            <a:r>
              <a:rPr lang="en-US" baseline="30000" dirty="0"/>
              <a:t>rd</a:t>
            </a:r>
            <a:r>
              <a:rPr lang="en-US" dirty="0"/>
              <a:t> in offensive rebounds and 16</a:t>
            </a:r>
            <a:r>
              <a:rPr lang="en-US" baseline="30000" dirty="0"/>
              <a:t>th</a:t>
            </a:r>
            <a:r>
              <a:rPr lang="en-US" dirty="0"/>
              <a:t> in total rebounds.</a:t>
            </a:r>
          </a:p>
          <a:p>
            <a:pPr marL="285750" indent="-285750">
              <a:spcAft>
                <a:spcPts val="600"/>
              </a:spcAft>
              <a:buFont typeface="Arial" panose="020B0604020202020204" pitchFamily="34" charset="0"/>
              <a:buChar char="•"/>
            </a:pPr>
            <a:r>
              <a:rPr lang="en-US" dirty="0"/>
              <a:t>Offensively, Williams produced a career double-double in points and rebounds over seventeen, consistent years.</a:t>
            </a:r>
          </a:p>
          <a:p>
            <a:pPr marL="285750" indent="-285750">
              <a:spcAft>
                <a:spcPts val="600"/>
              </a:spcAft>
              <a:buFont typeface="Arial" panose="020B0604020202020204" pitchFamily="34" charset="0"/>
              <a:buChar char="•"/>
            </a:pPr>
            <a:r>
              <a:rPr lang="en-US" dirty="0"/>
              <a:t>When Williams retired, he was just the 7</a:t>
            </a:r>
            <a:r>
              <a:rPr lang="en-US" baseline="30000" dirty="0"/>
              <a:t>th</a:t>
            </a:r>
            <a:r>
              <a:rPr lang="en-US" dirty="0"/>
              <a:t> NBA player to achieve at least 16,000 points and 13,000 rebounds.</a:t>
            </a:r>
          </a:p>
          <a:p>
            <a:pPr marL="285750" indent="-285750">
              <a:spcAft>
                <a:spcPts val="600"/>
              </a:spcAft>
              <a:buFont typeface="Arial" panose="020B0604020202020204" pitchFamily="34" charset="0"/>
              <a:buChar char="•"/>
            </a:pPr>
            <a:r>
              <a:rPr lang="en-US"/>
              <a:t>Buck </a:t>
            </a:r>
            <a:r>
              <a:rPr lang="en-US" dirty="0"/>
              <a:t>was a great defender and was an impact player. He is ranked 47</a:t>
            </a:r>
            <a:r>
              <a:rPr lang="en-US" baseline="30000" dirty="0"/>
              <a:t>th</a:t>
            </a:r>
            <a:r>
              <a:rPr lang="en-US" dirty="0"/>
              <a:t> all-time in Win Shares.</a:t>
            </a:r>
          </a:p>
          <a:p>
            <a:pPr marL="285750" indent="-285750">
              <a:spcAft>
                <a:spcPts val="600"/>
              </a:spcAft>
              <a:buFont typeface="Arial" panose="020B0604020202020204" pitchFamily="34" charset="0"/>
              <a:buChar char="•"/>
            </a:pPr>
            <a:r>
              <a:rPr lang="en-US" dirty="0"/>
              <a:t>As we have shown in this portfolio, Buck’s statistical record performs very well against several comparable Hall of Famers.</a:t>
            </a:r>
          </a:p>
        </p:txBody>
      </p:sp>
      <p:sp>
        <p:nvSpPr>
          <p:cNvPr id="3" name="Rectangle 2">
            <a:extLst>
              <a:ext uri="{FF2B5EF4-FFF2-40B4-BE49-F238E27FC236}">
                <a16:creationId xmlns:a16="http://schemas.microsoft.com/office/drawing/2014/main" id="{B2DCE978-1A40-3E4D-8970-6CDB315CD38A}"/>
              </a:ext>
            </a:extLst>
          </p:cNvPr>
          <p:cNvSpPr/>
          <p:nvPr/>
        </p:nvSpPr>
        <p:spPr>
          <a:xfrm>
            <a:off x="4721224" y="214563"/>
            <a:ext cx="2749551" cy="646331"/>
          </a:xfrm>
          <a:prstGeom prst="rect">
            <a:avLst/>
          </a:prstGeom>
        </p:spPr>
        <p:txBody>
          <a:bodyPr wrap="square">
            <a:spAutoFit/>
          </a:bodyPr>
          <a:lstStyle/>
          <a:p>
            <a:r>
              <a:rPr lang="en-US" sz="3600" b="1" cap="small" dirty="0">
                <a:solidFill>
                  <a:srgbClr val="FFFF00"/>
                </a:solidFill>
                <a:cs typeface="Times New Roman" panose="02020603050405020304" pitchFamily="18" charset="0"/>
              </a:rPr>
              <a:t>Conclusion</a:t>
            </a:r>
          </a:p>
        </p:txBody>
      </p:sp>
      <p:pic>
        <p:nvPicPr>
          <p:cNvPr id="5" name="Picture 4">
            <a:extLst>
              <a:ext uri="{FF2B5EF4-FFF2-40B4-BE49-F238E27FC236}">
                <a16:creationId xmlns:a16="http://schemas.microsoft.com/office/drawing/2014/main" id="{DC2DAD06-88C3-DA42-A33B-6C6091B32E58}"/>
              </a:ext>
            </a:extLst>
          </p:cNvPr>
          <p:cNvPicPr>
            <a:picLocks noChangeAspect="1"/>
          </p:cNvPicPr>
          <p:nvPr/>
        </p:nvPicPr>
        <p:blipFill>
          <a:blip r:embed="rId2"/>
          <a:stretch>
            <a:fillRect/>
          </a:stretch>
        </p:blipFill>
        <p:spPr>
          <a:xfrm>
            <a:off x="211419" y="1617027"/>
            <a:ext cx="5790916" cy="3940812"/>
          </a:xfrm>
          <a:prstGeom prst="rect">
            <a:avLst/>
          </a:prstGeom>
        </p:spPr>
      </p:pic>
      <p:sp>
        <p:nvSpPr>
          <p:cNvPr id="10" name="Footer Placeholder 9">
            <a:extLst>
              <a:ext uri="{FF2B5EF4-FFF2-40B4-BE49-F238E27FC236}">
                <a16:creationId xmlns:a16="http://schemas.microsoft.com/office/drawing/2014/main" id="{012493AF-2339-D84E-B149-B0BA44095062}"/>
              </a:ext>
            </a:extLst>
          </p:cNvPr>
          <p:cNvSpPr>
            <a:spLocks noGrp="1"/>
          </p:cNvSpPr>
          <p:nvPr>
            <p:ph type="ftr" sz="quarter" idx="11"/>
          </p:nvPr>
        </p:nvSpPr>
        <p:spPr>
          <a:xfrm>
            <a:off x="6869397" y="6492875"/>
            <a:ext cx="4294227" cy="365125"/>
          </a:xfrm>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0B82071C-235D-9C46-80BB-3957BB063151}"/>
              </a:ext>
            </a:extLst>
          </p:cNvPr>
          <p:cNvSpPr>
            <a:spLocks noGrp="1"/>
          </p:cNvSpPr>
          <p:nvPr>
            <p:ph type="sldNum" sz="quarter" idx="12"/>
          </p:nvPr>
        </p:nvSpPr>
        <p:spPr/>
        <p:txBody>
          <a:bodyPr/>
          <a:lstStyle/>
          <a:p>
            <a:r>
              <a:rPr lang="en-US"/>
              <a:t>Page </a:t>
            </a:r>
            <a:fld id="{D57F1E4F-1CFF-5643-939E-217C01CDF565}" type="slidenum">
              <a:rPr lang="en-US" smtClean="0"/>
              <a:pPr/>
              <a:t>24</a:t>
            </a:fld>
            <a:endParaRPr lang="en-US" dirty="0"/>
          </a:p>
        </p:txBody>
      </p:sp>
    </p:spTree>
    <p:extLst>
      <p:ext uri="{BB962C8B-B14F-4D97-AF65-F5344CB8AC3E}">
        <p14:creationId xmlns:p14="http://schemas.microsoft.com/office/powerpoint/2010/main" val="3874353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Reference"/>
          <p:cNvSpPr txBox="1">
            <a:spLocks noGrp="1"/>
          </p:cNvSpPr>
          <p:nvPr>
            <p:ph type="title"/>
          </p:nvPr>
        </p:nvSpPr>
        <p:spPr>
          <a:xfrm>
            <a:off x="2006601" y="422276"/>
            <a:ext cx="2565399" cy="555256"/>
          </a:xfrm>
          <a:prstGeom prst="rect">
            <a:avLst/>
          </a:prstGeom>
        </p:spPr>
        <p:txBody>
          <a:bodyPr>
            <a:noAutofit/>
          </a:bodyPr>
          <a:lstStyle/>
          <a:p>
            <a:r>
              <a:rPr sz="3600" b="1" cap="small" dirty="0">
                <a:solidFill>
                  <a:srgbClr val="FFFF00"/>
                </a:solidFill>
              </a:rPr>
              <a:t>Reference</a:t>
            </a:r>
            <a:r>
              <a:rPr lang="en-US" sz="3600" b="1" cap="small" dirty="0">
                <a:solidFill>
                  <a:srgbClr val="FFFF00"/>
                </a:solidFill>
              </a:rPr>
              <a:t>s</a:t>
            </a:r>
            <a:endParaRPr sz="3600" b="1" cap="small" dirty="0">
              <a:solidFill>
                <a:srgbClr val="FFFF00"/>
              </a:solidFill>
            </a:endParaRPr>
          </a:p>
        </p:txBody>
      </p:sp>
      <p:sp>
        <p:nvSpPr>
          <p:cNvPr id="6" name="TextBox 5">
            <a:extLst>
              <a:ext uri="{FF2B5EF4-FFF2-40B4-BE49-F238E27FC236}">
                <a16:creationId xmlns:a16="http://schemas.microsoft.com/office/drawing/2014/main" id="{2C93F793-68E9-AF46-8943-3405ADA0027D}"/>
              </a:ext>
            </a:extLst>
          </p:cNvPr>
          <p:cNvSpPr txBox="1"/>
          <p:nvPr/>
        </p:nvSpPr>
        <p:spPr>
          <a:xfrm>
            <a:off x="422031" y="1862771"/>
            <a:ext cx="6400800" cy="25135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a:spcAft>
                <a:spcPts val="1200"/>
              </a:spcAft>
              <a:buFont typeface="Wingdings" pitchFamily="2" charset="2"/>
              <a:buChar char="§"/>
            </a:pPr>
            <a:r>
              <a:rPr lang="en-US" sz="2400" dirty="0">
                <a:solidFill>
                  <a:srgbClr val="FFFFFF"/>
                </a:solidFill>
              </a:rPr>
              <a:t>www.nba.com/stats</a:t>
            </a:r>
          </a:p>
          <a:p>
            <a:pPr marL="285750" indent="-285750">
              <a:spcAft>
                <a:spcPts val="1200"/>
              </a:spcAft>
              <a:buFont typeface="Wingdings" pitchFamily="2" charset="2"/>
              <a:buChar char="§"/>
            </a:pPr>
            <a:r>
              <a:rPr lang="en-US" sz="2400" dirty="0">
                <a:solidFill>
                  <a:srgbClr val="FFFFFF"/>
                </a:solidFill>
              </a:rPr>
              <a:t>www.basketball-reference.com</a:t>
            </a:r>
          </a:p>
          <a:p>
            <a:pPr marL="285750" indent="-285750">
              <a:spcAft>
                <a:spcPts val="1200"/>
              </a:spcAft>
              <a:buFont typeface="Wingdings" pitchFamily="2" charset="2"/>
              <a:buChar char="§"/>
            </a:pPr>
            <a:r>
              <a:rPr lang="en-US" sz="2400" dirty="0"/>
              <a:t>Oliver, Dean (2004). </a:t>
            </a:r>
            <a:r>
              <a:rPr lang="en-US" sz="2400" i="1" dirty="0"/>
              <a:t>Basketball on Paper: Rules and Tools for Performance Analysis</a:t>
            </a:r>
            <a:r>
              <a:rPr lang="en-US" sz="2400" dirty="0"/>
              <a:t>. </a:t>
            </a:r>
          </a:p>
          <a:p>
            <a:pPr marL="285750" indent="-285750">
              <a:spcAft>
                <a:spcPts val="1200"/>
              </a:spcAft>
              <a:buFont typeface="Wingdings" pitchFamily="2" charset="2"/>
              <a:buChar char="§"/>
            </a:pPr>
            <a:r>
              <a:rPr lang="en-US" sz="2400" dirty="0" err="1">
                <a:solidFill>
                  <a:srgbClr val="FFFFFF"/>
                </a:solidFill>
              </a:rPr>
              <a:t>www.wikipedia.com</a:t>
            </a:r>
            <a:endParaRPr lang="en-US" sz="2400" dirty="0">
              <a:solidFill>
                <a:srgbClr val="FFFFFF"/>
              </a:solidFill>
            </a:endParaRPr>
          </a:p>
        </p:txBody>
      </p:sp>
      <p:pic>
        <p:nvPicPr>
          <p:cNvPr id="3" name="Picture 2">
            <a:extLst>
              <a:ext uri="{FF2B5EF4-FFF2-40B4-BE49-F238E27FC236}">
                <a16:creationId xmlns:a16="http://schemas.microsoft.com/office/drawing/2014/main" id="{24917B9C-314B-904E-9F8B-29EC6FBDA514}"/>
              </a:ext>
            </a:extLst>
          </p:cNvPr>
          <p:cNvPicPr>
            <a:picLocks noChangeAspect="1"/>
          </p:cNvPicPr>
          <p:nvPr/>
        </p:nvPicPr>
        <p:blipFill>
          <a:blip r:embed="rId2"/>
          <a:stretch>
            <a:fillRect/>
          </a:stretch>
        </p:blipFill>
        <p:spPr>
          <a:xfrm>
            <a:off x="7325692" y="372417"/>
            <a:ext cx="4315141" cy="6017129"/>
          </a:xfrm>
          <a:prstGeom prst="rect">
            <a:avLst/>
          </a:prstGeom>
        </p:spPr>
      </p:pic>
      <p:sp>
        <p:nvSpPr>
          <p:cNvPr id="8" name="Footer Placeholder 9">
            <a:extLst>
              <a:ext uri="{FF2B5EF4-FFF2-40B4-BE49-F238E27FC236}">
                <a16:creationId xmlns:a16="http://schemas.microsoft.com/office/drawing/2014/main" id="{4BAB925C-BC5F-C243-96EA-14C29246AB4B}"/>
              </a:ext>
            </a:extLst>
          </p:cNvPr>
          <p:cNvSpPr txBox="1">
            <a:spLocks/>
          </p:cNvSpPr>
          <p:nvPr/>
        </p:nvSpPr>
        <p:spPr>
          <a:xfrm>
            <a:off x="6937248" y="6559296"/>
            <a:ext cx="4594950" cy="2743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cap="small" dirty="0">
                <a:solidFill>
                  <a:schemeClr val="tx1">
                    <a:lumMod val="85000"/>
                  </a:schemeClr>
                </a:solidFill>
              </a:rPr>
              <a:t>Sports Analytics Club Program - Fordham Preparatory School</a:t>
            </a:r>
          </a:p>
        </p:txBody>
      </p:sp>
      <p:sp>
        <p:nvSpPr>
          <p:cNvPr id="9" name="Slide Number Placeholder 10">
            <a:extLst>
              <a:ext uri="{FF2B5EF4-FFF2-40B4-BE49-F238E27FC236}">
                <a16:creationId xmlns:a16="http://schemas.microsoft.com/office/drawing/2014/main" id="{FC89F642-9469-A940-9D6A-47E33A10E4B8}"/>
              </a:ext>
            </a:extLst>
          </p:cNvPr>
          <p:cNvSpPr txBox="1">
            <a:spLocks/>
          </p:cNvSpPr>
          <p:nvPr/>
        </p:nvSpPr>
        <p:spPr>
          <a:xfrm>
            <a:off x="11387447" y="6559296"/>
            <a:ext cx="701844" cy="2743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cap="small" dirty="0">
                <a:solidFill>
                  <a:schemeClr val="tx1">
                    <a:lumMod val="85000"/>
                  </a:schemeClr>
                </a:solidFill>
              </a:rPr>
              <a:t>Page </a:t>
            </a:r>
            <a:fld id="{D57F1E4F-1CFF-5643-939E-217C01CDF565}" type="slidenum">
              <a:rPr lang="en-US" sz="1100" b="1" cap="small" smtClean="0">
                <a:solidFill>
                  <a:schemeClr val="tx1">
                    <a:lumMod val="85000"/>
                  </a:schemeClr>
                </a:solidFill>
              </a:rPr>
              <a:pPr/>
              <a:t>25</a:t>
            </a:fld>
            <a:endParaRPr lang="en-US" sz="1100" b="1" cap="small" dirty="0">
              <a:solidFill>
                <a:schemeClr val="tx1">
                  <a:lumMod val="85000"/>
                </a:schemeClr>
              </a:solidFill>
            </a:endParaRPr>
          </a:p>
        </p:txBody>
      </p:sp>
    </p:spTree>
    <p:extLst>
      <p:ext uri="{BB962C8B-B14F-4D97-AF65-F5344CB8AC3E}">
        <p14:creationId xmlns:p14="http://schemas.microsoft.com/office/powerpoint/2010/main" val="99026374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Acknowledgements"/>
          <p:cNvSpPr txBox="1">
            <a:spLocks noGrp="1"/>
          </p:cNvSpPr>
          <p:nvPr>
            <p:ph type="title"/>
          </p:nvPr>
        </p:nvSpPr>
        <p:spPr>
          <a:xfrm>
            <a:off x="4140200" y="128552"/>
            <a:ext cx="4403725" cy="510603"/>
          </a:xfrm>
          <a:prstGeom prst="rect">
            <a:avLst/>
          </a:prstGeom>
        </p:spPr>
        <p:txBody>
          <a:bodyPr>
            <a:noAutofit/>
          </a:bodyPr>
          <a:lstStyle/>
          <a:p>
            <a:r>
              <a:rPr sz="3600" b="1" cap="small" dirty="0">
                <a:solidFill>
                  <a:srgbClr val="FFFF00"/>
                </a:solidFill>
              </a:rPr>
              <a:t>Acknowledgements</a:t>
            </a:r>
          </a:p>
        </p:txBody>
      </p:sp>
      <p:sp>
        <p:nvSpPr>
          <p:cNvPr id="2" name="TextBox 1">
            <a:extLst>
              <a:ext uri="{FF2B5EF4-FFF2-40B4-BE49-F238E27FC236}">
                <a16:creationId xmlns:a16="http://schemas.microsoft.com/office/drawing/2014/main" id="{BA112F2B-0FA3-CD4C-B1CB-AAB6DF28137D}"/>
              </a:ext>
            </a:extLst>
          </p:cNvPr>
          <p:cNvSpPr txBox="1"/>
          <p:nvPr/>
        </p:nvSpPr>
        <p:spPr>
          <a:xfrm>
            <a:off x="727076" y="940404"/>
            <a:ext cx="11088687"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b="1" dirty="0"/>
              <a:t>Fordham Preparatory School</a:t>
            </a:r>
          </a:p>
          <a:p>
            <a:pPr marL="285750" indent="-285750">
              <a:buFont typeface="Wingdings" pitchFamily="2" charset="2"/>
              <a:buChar char="§"/>
            </a:pPr>
            <a:r>
              <a:rPr lang="en-US" dirty="0"/>
              <a:t>Mr. Chad Broussard, Assistant Principal</a:t>
            </a:r>
          </a:p>
          <a:p>
            <a:pPr marL="285750" indent="-285750">
              <a:buFont typeface="Wingdings" pitchFamily="2" charset="2"/>
              <a:buChar char="§"/>
            </a:pPr>
            <a:r>
              <a:rPr lang="en-US" dirty="0"/>
              <a:t>Dr. Raymond D. González, Sports Analytics Club Moderator</a:t>
            </a:r>
          </a:p>
          <a:p>
            <a:pPr marL="285750" indent="-285750">
              <a:buFont typeface="Wingdings" pitchFamily="2" charset="2"/>
              <a:buChar char="§"/>
            </a:pPr>
            <a:r>
              <a:rPr lang="en-US" dirty="0"/>
              <a:t>Distinguished Student Contributors: William </a:t>
            </a:r>
            <a:r>
              <a:rPr lang="en-US" dirty="0" err="1"/>
              <a:t>Bracchitta</a:t>
            </a:r>
            <a:r>
              <a:rPr lang="en-US" dirty="0"/>
              <a:t>, Conor Cooper, Shane Daughtry, James </a:t>
            </a:r>
            <a:r>
              <a:rPr lang="en-US" dirty="0" err="1"/>
              <a:t>Inturrisi</a:t>
            </a:r>
            <a:r>
              <a:rPr lang="en-US" dirty="0"/>
              <a:t>, Mateo Jones, </a:t>
            </a:r>
            <a:r>
              <a:rPr lang="en-US" dirty="0" err="1"/>
              <a:t>Onyinye</a:t>
            </a:r>
            <a:r>
              <a:rPr lang="en-US" dirty="0"/>
              <a:t> Okonkwo, Dylan Zwick</a:t>
            </a:r>
          </a:p>
        </p:txBody>
      </p:sp>
      <p:sp>
        <p:nvSpPr>
          <p:cNvPr id="3" name="TextBox 2">
            <a:extLst>
              <a:ext uri="{FF2B5EF4-FFF2-40B4-BE49-F238E27FC236}">
                <a16:creationId xmlns:a16="http://schemas.microsoft.com/office/drawing/2014/main" id="{E4AC726B-5E18-DE49-8070-2FC0B1AE58F5}"/>
              </a:ext>
            </a:extLst>
          </p:cNvPr>
          <p:cNvSpPr txBox="1"/>
          <p:nvPr/>
        </p:nvSpPr>
        <p:spPr>
          <a:xfrm>
            <a:off x="727076" y="2514706"/>
            <a:ext cx="11259103" cy="12234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spcBef>
                <a:spcPts val="500"/>
              </a:spcBef>
            </a:pPr>
            <a:r>
              <a:rPr lang="en-US" b="1" dirty="0">
                <a:ea typeface="Avenir Next Medium"/>
                <a:cs typeface="Avenir Next Medium"/>
                <a:sym typeface="Avenir Next Medium"/>
              </a:rPr>
              <a:t>St. John’s University</a:t>
            </a:r>
          </a:p>
          <a:p>
            <a:pPr marL="285750" indent="-285750">
              <a:buFont typeface="Wingdings" pitchFamily="2" charset="2"/>
              <a:buChar char="§"/>
            </a:pPr>
            <a:r>
              <a:rPr lang="en-US" dirty="0"/>
              <a:t>Dr. David Rosenthal, University Advisor to the Fordham Prep Sports Analytics Club</a:t>
            </a:r>
            <a:endParaRPr lang="en-US" dirty="0">
              <a:ea typeface="Avenir Next Medium"/>
              <a:cs typeface="Avenir Next Medium"/>
              <a:sym typeface="Avenir Next Medium"/>
            </a:endParaRPr>
          </a:p>
          <a:p>
            <a:pPr marL="285750" indent="-285750">
              <a:buFont typeface="Wingdings" pitchFamily="2" charset="2"/>
              <a:buChar char="§"/>
            </a:pPr>
            <a:r>
              <a:rPr lang="en-US" dirty="0">
                <a:ea typeface="Avenir Next Medium"/>
                <a:cs typeface="Avenir Next Medium"/>
                <a:sym typeface="Avenir Next Medium"/>
              </a:rPr>
              <a:t>Dr. Joan </a:t>
            </a:r>
            <a:r>
              <a:rPr lang="en-US" dirty="0" err="1">
                <a:ea typeface="Avenir Next Medium"/>
                <a:cs typeface="Avenir Next Medium"/>
                <a:sym typeface="Avenir Next Medium"/>
              </a:rPr>
              <a:t>DeBello</a:t>
            </a:r>
            <a:r>
              <a:rPr lang="en-US" dirty="0"/>
              <a:t> </a:t>
            </a:r>
            <a:endParaRPr lang="en-US" dirty="0">
              <a:ea typeface="Avenir Next Medium"/>
              <a:cs typeface="Avenir Next Medium"/>
              <a:sym typeface="Avenir Next Medium"/>
            </a:endParaRPr>
          </a:p>
          <a:p>
            <a:pPr marL="285750" indent="-285750">
              <a:buFont typeface="Wingdings" pitchFamily="2" charset="2"/>
              <a:buChar char="§"/>
            </a:pPr>
            <a:r>
              <a:rPr lang="en-US" dirty="0"/>
              <a:t>Dr. David Hedlund  </a:t>
            </a:r>
          </a:p>
        </p:txBody>
      </p:sp>
      <p:sp>
        <p:nvSpPr>
          <p:cNvPr id="4" name="TextBox 3">
            <a:extLst>
              <a:ext uri="{FF2B5EF4-FFF2-40B4-BE49-F238E27FC236}">
                <a16:creationId xmlns:a16="http://schemas.microsoft.com/office/drawing/2014/main" id="{FFA67B74-3E68-244C-BD78-62838E563DA3}"/>
              </a:ext>
            </a:extLst>
          </p:cNvPr>
          <p:cNvSpPr txBox="1"/>
          <p:nvPr/>
        </p:nvSpPr>
        <p:spPr>
          <a:xfrm>
            <a:off x="727076" y="4768221"/>
            <a:ext cx="10884702" cy="17568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spcBef>
                <a:spcPts val="500"/>
              </a:spcBef>
            </a:pPr>
            <a:r>
              <a:rPr lang="en-US" b="1" dirty="0">
                <a:ea typeface="Avenir Next Medium"/>
                <a:cs typeface="Avenir Next Medium"/>
                <a:sym typeface="Avenir Next Medium"/>
              </a:rPr>
              <a:t>The Sports Analytics Club Program, Inc.</a:t>
            </a:r>
          </a:p>
          <a:p>
            <a:pPr marL="285750" indent="-285750" defTabSz="412750" hangingPunct="0">
              <a:spcBef>
                <a:spcPts val="500"/>
              </a:spcBef>
              <a:buFont typeface="Wingdings" pitchFamily="2" charset="2"/>
              <a:buChar char="§"/>
            </a:pPr>
            <a:r>
              <a:rPr lang="en-US" dirty="0"/>
              <a:t>Robert Clayton, CEO and Co-Founder</a:t>
            </a:r>
          </a:p>
          <a:p>
            <a:pPr marL="285750" indent="-285750" defTabSz="412750" hangingPunct="0">
              <a:spcBef>
                <a:spcPts val="500"/>
              </a:spcBef>
              <a:buFont typeface="Wingdings" pitchFamily="2" charset="2"/>
              <a:buChar char="§"/>
            </a:pPr>
            <a:r>
              <a:rPr lang="en-US" dirty="0">
                <a:ea typeface="Avenir Next Medium"/>
                <a:cs typeface="Avenir Next Medium"/>
                <a:sym typeface="Avenir Next Medium"/>
              </a:rPr>
              <a:t>Professor Ben Shields, Co-Founder</a:t>
            </a:r>
          </a:p>
          <a:p>
            <a:pPr marL="285750" indent="-285750" defTabSz="412750" hangingPunct="0">
              <a:spcBef>
                <a:spcPts val="500"/>
              </a:spcBef>
              <a:buFont typeface="Wingdings" pitchFamily="2" charset="2"/>
              <a:buChar char="§"/>
            </a:pPr>
            <a:r>
              <a:rPr lang="en-US" dirty="0"/>
              <a:t>Ed Tapscott, Board Member and Co-Founder</a:t>
            </a:r>
          </a:p>
          <a:p>
            <a:pPr marL="285750" indent="-285750" defTabSz="412750" hangingPunct="0">
              <a:spcBef>
                <a:spcPts val="500"/>
              </a:spcBef>
              <a:buFont typeface="Wingdings" pitchFamily="2" charset="2"/>
              <a:buChar char="§"/>
            </a:pPr>
            <a:r>
              <a:rPr lang="en-US" dirty="0" err="1">
                <a:ea typeface="Avenir Next Medium"/>
                <a:cs typeface="Avenir Next Medium"/>
                <a:sym typeface="Avenir Next Medium"/>
              </a:rPr>
              <a:t>Christien</a:t>
            </a:r>
            <a:r>
              <a:rPr lang="en-US" dirty="0">
                <a:ea typeface="Avenir Next Medium"/>
                <a:cs typeface="Avenir Next Medium"/>
                <a:sym typeface="Avenir Next Medium"/>
              </a:rPr>
              <a:t> D. Oliver, National Program Manager</a:t>
            </a:r>
          </a:p>
        </p:txBody>
      </p:sp>
      <p:sp>
        <p:nvSpPr>
          <p:cNvPr id="5" name="TextBox 4">
            <a:extLst>
              <a:ext uri="{FF2B5EF4-FFF2-40B4-BE49-F238E27FC236}">
                <a16:creationId xmlns:a16="http://schemas.microsoft.com/office/drawing/2014/main" id="{A7A7F571-5F46-7B4D-A85E-CCD77E5E2DBF}"/>
              </a:ext>
            </a:extLst>
          </p:cNvPr>
          <p:cNvSpPr txBox="1"/>
          <p:nvPr/>
        </p:nvSpPr>
        <p:spPr>
          <a:xfrm>
            <a:off x="727076" y="3896676"/>
            <a:ext cx="10884702" cy="7335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spcBef>
                <a:spcPts val="500"/>
              </a:spcBef>
            </a:pPr>
            <a:r>
              <a:rPr lang="en-US" b="1" dirty="0">
                <a:ea typeface="Avenir Next Medium"/>
                <a:cs typeface="Avenir Next Medium"/>
                <a:sym typeface="Avenir Next Medium"/>
              </a:rPr>
              <a:t>National Basketball Association</a:t>
            </a:r>
          </a:p>
          <a:p>
            <a:pPr marL="283464" indent="-283464" defTabSz="412750" hangingPunct="0">
              <a:spcBef>
                <a:spcPts val="500"/>
              </a:spcBef>
              <a:buFont typeface="Wingdings" pitchFamily="2" charset="2"/>
              <a:buChar char="§"/>
            </a:pPr>
            <a:r>
              <a:rPr lang="en-US" dirty="0">
                <a:ea typeface="Avenir Next Medium"/>
                <a:cs typeface="Avenir Next Medium"/>
                <a:sym typeface="Avenir Next Medium"/>
              </a:rPr>
              <a:t>Kelsey McDonald, NBA Stats Technology Product Development Manager</a:t>
            </a:r>
          </a:p>
        </p:txBody>
      </p:sp>
      <p:sp>
        <p:nvSpPr>
          <p:cNvPr id="10" name="Footer Placeholder 9">
            <a:extLst>
              <a:ext uri="{FF2B5EF4-FFF2-40B4-BE49-F238E27FC236}">
                <a16:creationId xmlns:a16="http://schemas.microsoft.com/office/drawing/2014/main" id="{E200D62D-AA29-6D4E-A4FF-8C1EEE77F46B}"/>
              </a:ext>
            </a:extLst>
          </p:cNvPr>
          <p:cNvSpPr txBox="1">
            <a:spLocks/>
          </p:cNvSpPr>
          <p:nvPr/>
        </p:nvSpPr>
        <p:spPr>
          <a:xfrm>
            <a:off x="6937248" y="6559296"/>
            <a:ext cx="4594950" cy="2743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cap="small" dirty="0">
                <a:solidFill>
                  <a:schemeClr val="tx1">
                    <a:lumMod val="85000"/>
                  </a:schemeClr>
                </a:solidFill>
              </a:rPr>
              <a:t>Sports Analytics Club Program - Fordham Preparatory School</a:t>
            </a:r>
          </a:p>
        </p:txBody>
      </p:sp>
      <p:sp>
        <p:nvSpPr>
          <p:cNvPr id="11" name="Slide Number Placeholder 10">
            <a:extLst>
              <a:ext uri="{FF2B5EF4-FFF2-40B4-BE49-F238E27FC236}">
                <a16:creationId xmlns:a16="http://schemas.microsoft.com/office/drawing/2014/main" id="{93AC708C-BEFA-7B4B-AD2F-CDBE1F69FAAF}"/>
              </a:ext>
            </a:extLst>
          </p:cNvPr>
          <p:cNvSpPr txBox="1">
            <a:spLocks/>
          </p:cNvSpPr>
          <p:nvPr/>
        </p:nvSpPr>
        <p:spPr>
          <a:xfrm>
            <a:off x="11387447" y="6559296"/>
            <a:ext cx="701844" cy="2743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cap="small" dirty="0">
                <a:solidFill>
                  <a:schemeClr val="tx1">
                    <a:lumMod val="85000"/>
                  </a:schemeClr>
                </a:solidFill>
              </a:rPr>
              <a:t>Page </a:t>
            </a:r>
            <a:fld id="{D57F1E4F-1CFF-5643-939E-217C01CDF565}" type="slidenum">
              <a:rPr lang="en-US" sz="1100" b="1" cap="small" smtClean="0">
                <a:solidFill>
                  <a:schemeClr val="tx1">
                    <a:lumMod val="85000"/>
                  </a:schemeClr>
                </a:solidFill>
              </a:rPr>
              <a:pPr/>
              <a:t>26</a:t>
            </a:fld>
            <a:endParaRPr lang="en-US" sz="1100" b="1" cap="small" dirty="0">
              <a:solidFill>
                <a:schemeClr val="tx1">
                  <a:lumMod val="85000"/>
                </a:schemeClr>
              </a:solidFill>
            </a:endParaRPr>
          </a:p>
        </p:txBody>
      </p:sp>
    </p:spTree>
    <p:extLst>
      <p:ext uri="{BB962C8B-B14F-4D97-AF65-F5344CB8AC3E}">
        <p14:creationId xmlns:p14="http://schemas.microsoft.com/office/powerpoint/2010/main" val="6130483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2CB2-DC70-084C-A9F4-583CD860029D}"/>
              </a:ext>
            </a:extLst>
          </p:cNvPr>
          <p:cNvSpPr>
            <a:spLocks noGrp="1"/>
          </p:cNvSpPr>
          <p:nvPr>
            <p:ph type="title"/>
          </p:nvPr>
        </p:nvSpPr>
        <p:spPr>
          <a:xfrm>
            <a:off x="7407366" y="176901"/>
            <a:ext cx="2623007" cy="636932"/>
          </a:xfrm>
        </p:spPr>
        <p:txBody>
          <a:bodyPr>
            <a:normAutofit fontScale="90000"/>
          </a:bodyPr>
          <a:lstStyle/>
          <a:p>
            <a:r>
              <a:rPr lang="en-US" sz="3600" b="1" cap="small" dirty="0">
                <a:solidFill>
                  <a:srgbClr val="FFFF00"/>
                </a:solidFill>
              </a:rPr>
              <a:t>Introduction</a:t>
            </a:r>
          </a:p>
        </p:txBody>
      </p:sp>
      <p:pic>
        <p:nvPicPr>
          <p:cNvPr id="6" name="Picture 5">
            <a:extLst>
              <a:ext uri="{FF2B5EF4-FFF2-40B4-BE49-F238E27FC236}">
                <a16:creationId xmlns:a16="http://schemas.microsoft.com/office/drawing/2014/main" id="{C524D475-CFC0-A642-ABE8-F1902D4C531F}"/>
              </a:ext>
            </a:extLst>
          </p:cNvPr>
          <p:cNvPicPr>
            <a:picLocks noChangeAspect="1"/>
          </p:cNvPicPr>
          <p:nvPr/>
        </p:nvPicPr>
        <p:blipFill>
          <a:blip r:embed="rId2"/>
          <a:stretch>
            <a:fillRect/>
          </a:stretch>
        </p:blipFill>
        <p:spPr>
          <a:xfrm>
            <a:off x="414338" y="495369"/>
            <a:ext cx="4714302" cy="6062319"/>
          </a:xfrm>
          <a:prstGeom prst="rect">
            <a:avLst/>
          </a:prstGeom>
        </p:spPr>
      </p:pic>
      <p:sp>
        <p:nvSpPr>
          <p:cNvPr id="4" name="TextBox 3">
            <a:extLst>
              <a:ext uri="{FF2B5EF4-FFF2-40B4-BE49-F238E27FC236}">
                <a16:creationId xmlns:a16="http://schemas.microsoft.com/office/drawing/2014/main" id="{34D5A89B-7107-FE43-A633-667A940E577D}"/>
              </a:ext>
            </a:extLst>
          </p:cNvPr>
          <p:cNvSpPr txBox="1"/>
          <p:nvPr/>
        </p:nvSpPr>
        <p:spPr>
          <a:xfrm>
            <a:off x="5507681" y="1002760"/>
            <a:ext cx="6422379" cy="5047536"/>
          </a:xfrm>
          <a:prstGeom prst="rect">
            <a:avLst/>
          </a:prstGeom>
          <a:noFill/>
        </p:spPr>
        <p:txBody>
          <a:bodyPr wrap="square" rtlCol="0">
            <a:spAutoFit/>
          </a:bodyPr>
          <a:lstStyle/>
          <a:p>
            <a:r>
              <a:rPr lang="en-US" sz="2300" dirty="0"/>
              <a:t>In this presentation, we will establish an analytical narrative to support the induction of Buck Williams into the Naismith Memorial Basketball Hall of Fame.</a:t>
            </a:r>
          </a:p>
          <a:p>
            <a:endParaRPr lang="en-US" sz="2300" dirty="0"/>
          </a:p>
          <a:p>
            <a:r>
              <a:rPr lang="en-US" sz="2300" dirty="0"/>
              <a:t>This effort will require an in-depth analysis of Buck Williams’ statistical record.  We will provide a novel, innovative exploration into Buck’s overall NBA statistical record. </a:t>
            </a:r>
          </a:p>
          <a:p>
            <a:endParaRPr lang="en-US" sz="2300" dirty="0"/>
          </a:p>
          <a:p>
            <a:r>
              <a:rPr lang="en-US" sz="2300" dirty="0"/>
              <a:t>This analysis clearly illuminates both Buck’s durability, consistency, his game-changing defensive strength, and overall impact on his team.</a:t>
            </a:r>
          </a:p>
        </p:txBody>
      </p:sp>
      <p:sp>
        <p:nvSpPr>
          <p:cNvPr id="10" name="Footer Placeholder 9">
            <a:extLst>
              <a:ext uri="{FF2B5EF4-FFF2-40B4-BE49-F238E27FC236}">
                <a16:creationId xmlns:a16="http://schemas.microsoft.com/office/drawing/2014/main" id="{94FA4651-CC23-D340-8FB2-0969036808F9}"/>
              </a:ext>
            </a:extLst>
          </p:cNvPr>
          <p:cNvSpPr>
            <a:spLocks noGrp="1"/>
          </p:cNvSpPr>
          <p:nvPr>
            <p:ph type="ftr" sz="quarter" idx="11"/>
          </p:nvPr>
        </p:nvSpPr>
        <p:spPr>
          <a:xfrm>
            <a:off x="6986015" y="6557689"/>
            <a:ext cx="4384873" cy="300312"/>
          </a:xfrm>
        </p:spPr>
        <p:txBody>
          <a:bodyPr/>
          <a:lstStyle/>
          <a:p>
            <a:r>
              <a:rPr lang="en-US" sz="1100" b="1" cap="small" dirty="0">
                <a:solidFill>
                  <a:schemeClr val="tx1">
                    <a:lumMod val="85000"/>
                  </a:schemeClr>
                </a:solidFill>
              </a:rPr>
              <a:t>Sports Analytics Club Program - Fordham Preparatory School</a:t>
            </a:r>
          </a:p>
        </p:txBody>
      </p:sp>
      <p:sp>
        <p:nvSpPr>
          <p:cNvPr id="11" name="Slide Number Placeholder 10">
            <a:extLst>
              <a:ext uri="{FF2B5EF4-FFF2-40B4-BE49-F238E27FC236}">
                <a16:creationId xmlns:a16="http://schemas.microsoft.com/office/drawing/2014/main" id="{0751AC5A-00FE-0C45-8F95-E9E5683D0ABF}"/>
              </a:ext>
            </a:extLst>
          </p:cNvPr>
          <p:cNvSpPr>
            <a:spLocks noGrp="1"/>
          </p:cNvSpPr>
          <p:nvPr>
            <p:ph type="sldNum" sz="quarter" idx="12"/>
          </p:nvPr>
        </p:nvSpPr>
        <p:spPr>
          <a:xfrm>
            <a:off x="11370888" y="6631542"/>
            <a:ext cx="701844" cy="16164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3</a:t>
            </a:fld>
            <a:endParaRPr lang="en-US" cap="small" dirty="0">
              <a:solidFill>
                <a:schemeClr val="tx1">
                  <a:lumMod val="85000"/>
                </a:schemeClr>
              </a:solidFill>
            </a:endParaRPr>
          </a:p>
        </p:txBody>
      </p:sp>
    </p:spTree>
    <p:extLst>
      <p:ext uri="{BB962C8B-B14F-4D97-AF65-F5344CB8AC3E}">
        <p14:creationId xmlns:p14="http://schemas.microsoft.com/office/powerpoint/2010/main" val="3173767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NBA Records &amp; Accomplishments"/>
          <p:cNvSpPr txBox="1">
            <a:spLocks noGrp="1"/>
          </p:cNvSpPr>
          <p:nvPr>
            <p:ph type="title" idx="4294967295"/>
          </p:nvPr>
        </p:nvSpPr>
        <p:spPr>
          <a:xfrm>
            <a:off x="1053549" y="273602"/>
            <a:ext cx="10464800" cy="555625"/>
          </a:xfrm>
          <a:prstGeom prst="rect">
            <a:avLst/>
          </a:prstGeom>
        </p:spPr>
        <p:txBody>
          <a:bodyPr>
            <a:noAutofit/>
          </a:bodyPr>
          <a:lstStyle/>
          <a:p>
            <a:pPr algn="ctr"/>
            <a:r>
              <a:rPr sz="3600" b="1" cap="small" dirty="0">
                <a:solidFill>
                  <a:srgbClr val="FFFF00"/>
                </a:solidFill>
              </a:rPr>
              <a:t>NBA Records &amp; Accomplishments</a:t>
            </a:r>
          </a:p>
        </p:txBody>
      </p:sp>
      <p:sp>
        <p:nvSpPr>
          <p:cNvPr id="2" name="TextBox 1">
            <a:extLst>
              <a:ext uri="{FF2B5EF4-FFF2-40B4-BE49-F238E27FC236}">
                <a16:creationId xmlns:a16="http://schemas.microsoft.com/office/drawing/2014/main" id="{9C997721-7B59-874F-9154-EA34BF0B201E}"/>
              </a:ext>
            </a:extLst>
          </p:cNvPr>
          <p:cNvSpPr txBox="1"/>
          <p:nvPr/>
        </p:nvSpPr>
        <p:spPr>
          <a:xfrm>
            <a:off x="5657851" y="1248331"/>
            <a:ext cx="6401422" cy="4975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285750" indent="-285750">
              <a:spcAft>
                <a:spcPts val="1200"/>
              </a:spcAft>
              <a:buFont typeface="Arial" panose="020B0604020202020204" pitchFamily="34" charset="0"/>
              <a:buChar char="•"/>
            </a:pPr>
            <a:r>
              <a:rPr lang="en-US" sz="2200" dirty="0"/>
              <a:t>3</a:t>
            </a:r>
            <a:r>
              <a:rPr lang="en-US" sz="2200" baseline="30000" dirty="0"/>
              <a:t>rd</a:t>
            </a:r>
            <a:r>
              <a:rPr lang="en-US" sz="2200" dirty="0"/>
              <a:t> Overall pick in the 1981 NBA Draft</a:t>
            </a:r>
          </a:p>
          <a:p>
            <a:pPr marL="285750" indent="-285750">
              <a:spcAft>
                <a:spcPts val="1200"/>
              </a:spcAft>
              <a:buFont typeface="Arial" panose="020B0604020202020204" pitchFamily="34" charset="0"/>
              <a:buChar char="•"/>
            </a:pPr>
            <a:r>
              <a:rPr lang="en-US" sz="2200" dirty="0"/>
              <a:t>3× NBA All-Star (1982, 1983, 1986)</a:t>
            </a:r>
          </a:p>
          <a:p>
            <a:pPr marL="285750" indent="-285750">
              <a:spcAft>
                <a:spcPts val="1200"/>
              </a:spcAft>
              <a:buFont typeface="Arial" panose="020B0604020202020204" pitchFamily="34" charset="0"/>
              <a:buChar char="•"/>
            </a:pPr>
            <a:r>
              <a:rPr lang="en-US" sz="2200" dirty="0"/>
              <a:t>All-NBA Second Team (1983)</a:t>
            </a:r>
          </a:p>
          <a:p>
            <a:pPr marL="285750" indent="-285750">
              <a:spcAft>
                <a:spcPts val="1200"/>
              </a:spcAft>
              <a:buFont typeface="Arial" panose="020B0604020202020204" pitchFamily="34" charset="0"/>
              <a:buChar char="•"/>
            </a:pPr>
            <a:r>
              <a:rPr lang="en-US" sz="2200" dirty="0"/>
              <a:t>2× NBA All-Defensive 1st Team (1990, 1991)</a:t>
            </a:r>
          </a:p>
          <a:p>
            <a:pPr marL="285750" indent="-285750">
              <a:spcAft>
                <a:spcPts val="1200"/>
              </a:spcAft>
              <a:buFont typeface="Arial" panose="020B0604020202020204" pitchFamily="34" charset="0"/>
              <a:buChar char="•"/>
            </a:pPr>
            <a:r>
              <a:rPr lang="en-US" sz="2200" dirty="0"/>
              <a:t>2× NBA All-Defensive 2nd Team (1988, 1992)</a:t>
            </a:r>
          </a:p>
          <a:p>
            <a:pPr marL="285750" indent="-285750">
              <a:spcAft>
                <a:spcPts val="1200"/>
              </a:spcAft>
              <a:buFont typeface="Arial" panose="020B0604020202020204" pitchFamily="34" charset="0"/>
              <a:buChar char="•"/>
            </a:pPr>
            <a:r>
              <a:rPr lang="en-US" sz="2200" dirty="0"/>
              <a:t>NBA Rookie of the Year (1982)</a:t>
            </a:r>
          </a:p>
          <a:p>
            <a:pPr marL="285750" indent="-285750">
              <a:spcAft>
                <a:spcPts val="1200"/>
              </a:spcAft>
              <a:buFont typeface="Arial" panose="020B0604020202020204" pitchFamily="34" charset="0"/>
              <a:buChar char="•"/>
            </a:pPr>
            <a:r>
              <a:rPr lang="en-US" sz="2200" dirty="0"/>
              <a:t>NBA All-Rookie First Team (1982)</a:t>
            </a:r>
          </a:p>
          <a:p>
            <a:pPr marL="285750" indent="-285750">
              <a:spcAft>
                <a:spcPts val="1200"/>
              </a:spcAft>
              <a:buFont typeface="Arial" panose="020B0604020202020204" pitchFamily="34" charset="0"/>
              <a:buChar char="•"/>
            </a:pPr>
            <a:r>
              <a:rPr lang="en-US" sz="2200" dirty="0"/>
              <a:t>No. 52 retired by the Brooklyn Nets</a:t>
            </a:r>
          </a:p>
          <a:p>
            <a:pPr marL="285750" indent="-285750">
              <a:spcAft>
                <a:spcPts val="1200"/>
              </a:spcAft>
              <a:buFont typeface="Arial" panose="020B0604020202020204" pitchFamily="34" charset="0"/>
              <a:buChar char="•"/>
            </a:pPr>
            <a:r>
              <a:rPr lang="en-US" sz="2200" dirty="0"/>
              <a:t>3</a:t>
            </a:r>
            <a:r>
              <a:rPr lang="en-US" sz="2200" baseline="30000" dirty="0"/>
              <a:t>rd</a:t>
            </a:r>
            <a:r>
              <a:rPr lang="en-US" sz="2200" dirty="0"/>
              <a:t> all-time in Offensive Rebounds</a:t>
            </a:r>
          </a:p>
          <a:p>
            <a:pPr marL="285750" indent="-285750">
              <a:spcAft>
                <a:spcPts val="1200"/>
              </a:spcAft>
              <a:buFont typeface="Arial" panose="020B0604020202020204" pitchFamily="34" charset="0"/>
              <a:buChar char="•"/>
            </a:pPr>
            <a:r>
              <a:rPr lang="en-US" sz="2200" dirty="0"/>
              <a:t>16</a:t>
            </a:r>
            <a:r>
              <a:rPr lang="en-US" sz="2200" baseline="30000" dirty="0"/>
              <a:t>th </a:t>
            </a:r>
            <a:r>
              <a:rPr lang="en-US" sz="2200" dirty="0"/>
              <a:t>all-time in Total Rebounds</a:t>
            </a:r>
          </a:p>
        </p:txBody>
      </p:sp>
      <p:pic>
        <p:nvPicPr>
          <p:cNvPr id="5" name="Picture 4" descr="A picture containing person, track and field, outdoor, player&#10;&#10;Description automatically generated">
            <a:extLst>
              <a:ext uri="{FF2B5EF4-FFF2-40B4-BE49-F238E27FC236}">
                <a16:creationId xmlns:a16="http://schemas.microsoft.com/office/drawing/2014/main" id="{706842F1-1A3F-6346-B11E-C0E9A016C165}"/>
              </a:ext>
            </a:extLst>
          </p:cNvPr>
          <p:cNvPicPr>
            <a:picLocks noChangeAspect="1"/>
          </p:cNvPicPr>
          <p:nvPr/>
        </p:nvPicPr>
        <p:blipFill>
          <a:blip r:embed="rId3"/>
          <a:stretch>
            <a:fillRect/>
          </a:stretch>
        </p:blipFill>
        <p:spPr>
          <a:xfrm>
            <a:off x="892687" y="1235234"/>
            <a:ext cx="4069354" cy="5001914"/>
          </a:xfrm>
          <a:prstGeom prst="rect">
            <a:avLst/>
          </a:prstGeom>
        </p:spPr>
      </p:pic>
      <p:sp>
        <p:nvSpPr>
          <p:cNvPr id="9" name="Footer Placeholder 8">
            <a:extLst>
              <a:ext uri="{FF2B5EF4-FFF2-40B4-BE49-F238E27FC236}">
                <a16:creationId xmlns:a16="http://schemas.microsoft.com/office/drawing/2014/main" id="{AE8A568D-D272-2143-8A60-FEA82E93731B}"/>
              </a:ext>
            </a:extLst>
          </p:cNvPr>
          <p:cNvSpPr>
            <a:spLocks noGrp="1"/>
          </p:cNvSpPr>
          <p:nvPr>
            <p:ph type="ftr" sz="quarter" idx="11"/>
          </p:nvPr>
        </p:nvSpPr>
        <p:spPr/>
        <p:txBody>
          <a:bodyPr/>
          <a:lstStyle/>
          <a:p>
            <a:r>
              <a:rPr lang="en-US" b="1" dirty="0"/>
              <a:t>Sports Analytics Club Program - Fordham Preparatory School</a:t>
            </a:r>
          </a:p>
        </p:txBody>
      </p:sp>
      <p:sp>
        <p:nvSpPr>
          <p:cNvPr id="10" name="Slide Number Placeholder 9">
            <a:extLst>
              <a:ext uri="{FF2B5EF4-FFF2-40B4-BE49-F238E27FC236}">
                <a16:creationId xmlns:a16="http://schemas.microsoft.com/office/drawing/2014/main" id="{5D394339-0ABF-BE4C-B239-EB9C2E990CB1}"/>
              </a:ext>
            </a:extLst>
          </p:cNvPr>
          <p:cNvSpPr>
            <a:spLocks noGrp="1"/>
          </p:cNvSpPr>
          <p:nvPr>
            <p:ph type="sldNum" sz="quarter" idx="12"/>
          </p:nvPr>
        </p:nvSpPr>
        <p:spPr/>
        <p:txBody>
          <a:bodyPr/>
          <a:lstStyle/>
          <a:p>
            <a:r>
              <a:rPr lang="en-US" dirty="0"/>
              <a:t>Page </a:t>
            </a:r>
            <a:fld id="{D57F1E4F-1CFF-5643-939E-217C01CDF565}" type="slidenum">
              <a:rPr lang="en-US" smtClean="0"/>
              <a:pPr/>
              <a:t>4</a:t>
            </a:fld>
            <a:endParaRPr lang="en-US" dirty="0"/>
          </a:p>
        </p:txBody>
      </p:sp>
    </p:spTree>
    <p:extLst>
      <p:ext uri="{BB962C8B-B14F-4D97-AF65-F5344CB8AC3E}">
        <p14:creationId xmlns:p14="http://schemas.microsoft.com/office/powerpoint/2010/main" val="3841396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BBCF56-EBC6-A240-99B2-EDE516833476}"/>
              </a:ext>
            </a:extLst>
          </p:cNvPr>
          <p:cNvSpPr>
            <a:spLocks noGrp="1"/>
          </p:cNvSpPr>
          <p:nvPr>
            <p:ph type="title"/>
          </p:nvPr>
        </p:nvSpPr>
        <p:spPr>
          <a:xfrm>
            <a:off x="371788" y="0"/>
            <a:ext cx="11448421" cy="1200329"/>
          </a:xfrm>
          <a:prstGeom prst="rect">
            <a:avLst/>
          </a:prstGeom>
        </p:spPr>
        <p:txBody>
          <a:bodyPr wrap="square">
            <a:spAutoFit/>
          </a:bodyPr>
          <a:lstStyle/>
          <a:p>
            <a:pPr algn="ctr"/>
            <a:r>
              <a:rPr lang="en-US" sz="3600" b="1" cap="small" dirty="0">
                <a:solidFill>
                  <a:srgbClr val="FFFF00"/>
                </a:solidFill>
                <a:latin typeface="+mn-lt"/>
                <a:cs typeface="Times New Roman" panose="02020603050405020304" pitchFamily="18" charset="0"/>
              </a:rPr>
              <a:t>Supporting Data for Buck Williams’ Induction into the Naismith Memorial Basketball Hall of Fame</a:t>
            </a:r>
          </a:p>
        </p:txBody>
      </p:sp>
      <p:sp>
        <p:nvSpPr>
          <p:cNvPr id="7" name="TextBox 6">
            <a:extLst>
              <a:ext uri="{FF2B5EF4-FFF2-40B4-BE49-F238E27FC236}">
                <a16:creationId xmlns:a16="http://schemas.microsoft.com/office/drawing/2014/main" id="{758C77E5-4D8B-5843-847B-AC06CF89DE52}"/>
              </a:ext>
            </a:extLst>
          </p:cNvPr>
          <p:cNvSpPr txBox="1"/>
          <p:nvPr/>
        </p:nvSpPr>
        <p:spPr>
          <a:xfrm>
            <a:off x="371788" y="1301857"/>
            <a:ext cx="11448421" cy="53450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spcAft>
                <a:spcPts val="1200"/>
              </a:spcAft>
            </a:pPr>
            <a:r>
              <a:rPr lang="en-US" dirty="0"/>
              <a:t>In this portfolio, we will provide statistical analyses comparing Buck Williams’ NBA career statistics with several comparable players who have already been inducted into the Naismith Memorial Basketball Hall of Fame. While the focus of this analysis is Mr. Williams’ rebounding and defensive prowess, it is of note that Buck Williams averaged a career double-double in points per game and rebounds (12.8 points per game coupled with 10.0 rebounds per game). Moreover, Buck achieved these numbers over a span of seventeen years.  The characteristics that exemplify Mr. Williams’ candidacy are his </a:t>
            </a:r>
            <a:r>
              <a:rPr lang="en-US" u="sng" dirty="0"/>
              <a:t>longevity</a:t>
            </a:r>
            <a:r>
              <a:rPr lang="en-US" dirty="0"/>
              <a:t>, </a:t>
            </a:r>
            <a:r>
              <a:rPr lang="en-US" u="sng" dirty="0"/>
              <a:t>durability</a:t>
            </a:r>
            <a:r>
              <a:rPr lang="en-US" dirty="0"/>
              <a:t>, </a:t>
            </a:r>
            <a:r>
              <a:rPr lang="en-US" u="sng" dirty="0"/>
              <a:t>consistency</a:t>
            </a:r>
            <a:r>
              <a:rPr lang="en-US" dirty="0"/>
              <a:t>, </a:t>
            </a:r>
            <a:r>
              <a:rPr lang="en-US" u="sng" dirty="0"/>
              <a:t>defensive strength</a:t>
            </a:r>
            <a:r>
              <a:rPr lang="en-US" dirty="0"/>
              <a:t>, and </a:t>
            </a:r>
            <a:r>
              <a:rPr lang="en-US" u="sng" dirty="0"/>
              <a:t>impact on his team’s ability to win</a:t>
            </a:r>
            <a:r>
              <a:rPr lang="en-US" dirty="0"/>
              <a:t>.</a:t>
            </a:r>
          </a:p>
          <a:p>
            <a:pPr>
              <a:spcAft>
                <a:spcPts val="600"/>
              </a:spcAft>
            </a:pPr>
            <a:r>
              <a:rPr lang="en-US" dirty="0"/>
              <a:t>We will compare Buck Williams’ field goal percentage, rebounds per game, games played per season, win shares, and defensive win shares to each of the following players: </a:t>
            </a:r>
            <a:endParaRPr lang="en-US" dirty="0">
              <a:solidFill>
                <a:srgbClr val="FFFF00"/>
              </a:solidFill>
            </a:endParaRPr>
          </a:p>
          <a:p>
            <a:pPr marL="742950" lvl="1" indent="-285750">
              <a:buFont typeface="Arial" panose="020B0604020202020204" pitchFamily="34" charset="0"/>
              <a:buChar char="•"/>
            </a:pPr>
            <a:r>
              <a:rPr lang="en-US" dirty="0">
                <a:solidFill>
                  <a:srgbClr val="FFFF00"/>
                </a:solidFill>
              </a:rPr>
              <a:t>Nate Thurmond. </a:t>
            </a:r>
            <a:r>
              <a:rPr lang="en-US" dirty="0"/>
              <a:t>Inducted into the Naismith Memorial Basketball Hall of Fame in </a:t>
            </a:r>
            <a:r>
              <a:rPr lang="en-US" dirty="0">
                <a:solidFill>
                  <a:srgbClr val="FFFF00"/>
                </a:solidFill>
              </a:rPr>
              <a:t>1985</a:t>
            </a:r>
            <a:r>
              <a:rPr lang="en-US" dirty="0"/>
              <a:t>. </a:t>
            </a:r>
            <a:endParaRPr lang="en-US" dirty="0">
              <a:solidFill>
                <a:srgbClr val="FFFF00"/>
              </a:solidFill>
            </a:endParaRPr>
          </a:p>
          <a:p>
            <a:pPr marL="742950" lvl="1" indent="-285750">
              <a:buFont typeface="Arial" panose="020B0604020202020204" pitchFamily="34" charset="0"/>
              <a:buChar char="•"/>
            </a:pPr>
            <a:r>
              <a:rPr lang="en-US" dirty="0">
                <a:solidFill>
                  <a:srgbClr val="FFFF00"/>
                </a:solidFill>
              </a:rPr>
              <a:t>Bob Lanier. </a:t>
            </a:r>
            <a:r>
              <a:rPr lang="en-US" dirty="0"/>
              <a:t>Inducted into the Naismith Memorial Basketball Hall of Fame in </a:t>
            </a:r>
            <a:r>
              <a:rPr lang="en-US" dirty="0">
                <a:solidFill>
                  <a:srgbClr val="FFFF00"/>
                </a:solidFill>
              </a:rPr>
              <a:t>1992</a:t>
            </a:r>
            <a:r>
              <a:rPr lang="en-US" dirty="0"/>
              <a:t>.</a:t>
            </a:r>
          </a:p>
          <a:p>
            <a:pPr marL="742950" lvl="1" indent="-285750">
              <a:buFont typeface="Arial" panose="020B0604020202020204" pitchFamily="34" charset="0"/>
              <a:buChar char="•"/>
            </a:pPr>
            <a:r>
              <a:rPr lang="en-US" dirty="0">
                <a:solidFill>
                  <a:srgbClr val="FFFF00"/>
                </a:solidFill>
              </a:rPr>
              <a:t>Walt Bellamy. </a:t>
            </a:r>
            <a:r>
              <a:rPr lang="en-US" dirty="0"/>
              <a:t>Inducted into the Naismith Memorial Basketball Hall of Fame in </a:t>
            </a:r>
            <a:r>
              <a:rPr lang="en-US" dirty="0">
                <a:solidFill>
                  <a:srgbClr val="FFFF00"/>
                </a:solidFill>
              </a:rPr>
              <a:t>1993</a:t>
            </a:r>
            <a:r>
              <a:rPr lang="en-US" dirty="0"/>
              <a:t>.</a:t>
            </a:r>
            <a:endParaRPr lang="en-US" dirty="0">
              <a:solidFill>
                <a:srgbClr val="FFFF00"/>
              </a:solidFill>
            </a:endParaRPr>
          </a:p>
          <a:p>
            <a:pPr marL="742950" lvl="1" indent="-285750">
              <a:buFont typeface="Arial" panose="020B0604020202020204" pitchFamily="34" charset="0"/>
              <a:buChar char="•"/>
            </a:pPr>
            <a:r>
              <a:rPr lang="en-US" dirty="0">
                <a:solidFill>
                  <a:srgbClr val="FFFF00"/>
                </a:solidFill>
              </a:rPr>
              <a:t>Ralph Sampson.</a:t>
            </a:r>
            <a:r>
              <a:rPr lang="en-US" dirty="0"/>
              <a:t> Inducted into the Naismith Memorial Basketball Hall of Fame in </a:t>
            </a:r>
            <a:r>
              <a:rPr lang="en-US" dirty="0">
                <a:solidFill>
                  <a:srgbClr val="FFFF00"/>
                </a:solidFill>
              </a:rPr>
              <a:t>2012</a:t>
            </a:r>
            <a:r>
              <a:rPr lang="en-US" dirty="0"/>
              <a:t>. </a:t>
            </a:r>
          </a:p>
          <a:p>
            <a:pPr marL="742950" lvl="1" indent="-285750">
              <a:buFont typeface="Arial" panose="020B0604020202020204" pitchFamily="34" charset="0"/>
              <a:buChar char="•"/>
            </a:pPr>
            <a:r>
              <a:rPr lang="en-US" dirty="0">
                <a:solidFill>
                  <a:srgbClr val="FFFF00"/>
                </a:solidFill>
              </a:rPr>
              <a:t>Vlade Divac. </a:t>
            </a:r>
            <a:r>
              <a:rPr lang="en-US" dirty="0"/>
              <a:t>Inducted into the Naismith Memorial Basketball Hall of Fame in </a:t>
            </a:r>
            <a:r>
              <a:rPr lang="en-US" dirty="0">
                <a:solidFill>
                  <a:srgbClr val="FFFF00"/>
                </a:solidFill>
              </a:rPr>
              <a:t>2019</a:t>
            </a:r>
            <a:r>
              <a:rPr lang="en-US" dirty="0"/>
              <a:t>.</a:t>
            </a:r>
          </a:p>
          <a:p>
            <a:pPr marL="742950" lvl="1" indent="-285750">
              <a:buFont typeface="Arial" panose="020B0604020202020204" pitchFamily="34" charset="0"/>
              <a:buChar char="•"/>
            </a:pPr>
            <a:r>
              <a:rPr lang="en-US" dirty="0">
                <a:solidFill>
                  <a:srgbClr val="FFFF00"/>
                </a:solidFill>
              </a:rPr>
              <a:t>Jack Sikma.</a:t>
            </a:r>
            <a:r>
              <a:rPr lang="en-US" dirty="0"/>
              <a:t> Inducted into the Naismith Memorial Basketball Hall of Fame in </a:t>
            </a:r>
            <a:r>
              <a:rPr lang="en-US" dirty="0">
                <a:solidFill>
                  <a:srgbClr val="FFFF00"/>
                </a:solidFill>
              </a:rPr>
              <a:t>2019</a:t>
            </a:r>
            <a:r>
              <a:rPr lang="en-US" dirty="0"/>
              <a:t>. </a:t>
            </a:r>
          </a:p>
          <a:p>
            <a:pPr marL="742950" lvl="1" indent="-285750">
              <a:spcAft>
                <a:spcPts val="600"/>
              </a:spcAft>
              <a:buFont typeface="Arial" panose="020B0604020202020204" pitchFamily="34" charset="0"/>
              <a:buChar char="•"/>
            </a:pPr>
            <a:r>
              <a:rPr lang="en-US" dirty="0">
                <a:solidFill>
                  <a:srgbClr val="FFFF00"/>
                </a:solidFill>
              </a:rPr>
              <a:t>Chris Webber. </a:t>
            </a:r>
            <a:r>
              <a:rPr lang="en-US" dirty="0"/>
              <a:t>Inducted into the Naismith Memorial Basketball Hall of Fame in </a:t>
            </a:r>
            <a:r>
              <a:rPr lang="en-US" dirty="0">
                <a:solidFill>
                  <a:srgbClr val="FFFF00"/>
                </a:solidFill>
              </a:rPr>
              <a:t>2021</a:t>
            </a:r>
            <a:r>
              <a:rPr lang="en-US" dirty="0"/>
              <a:t>.</a:t>
            </a:r>
          </a:p>
          <a:p>
            <a:r>
              <a:rPr lang="en-US" dirty="0"/>
              <a:t>Our primary source of data was </a:t>
            </a:r>
            <a:r>
              <a:rPr lang="en-US" dirty="0">
                <a:solidFill>
                  <a:srgbClr val="FFFFFF"/>
                </a:solidFill>
                <a:hlinkClick r:id="rId2"/>
              </a:rPr>
              <a:t>www.nba.com/stats</a:t>
            </a:r>
            <a:r>
              <a:rPr lang="en-US" dirty="0">
                <a:solidFill>
                  <a:srgbClr val="FFFFFF"/>
                </a:solidFill>
              </a:rPr>
              <a:t>. For the data on win shares and defensive win shares we used </a:t>
            </a:r>
            <a:r>
              <a:rPr lang="en-US" dirty="0">
                <a:solidFill>
                  <a:srgbClr val="FFFFFF"/>
                </a:solidFill>
                <a:hlinkClick r:id="rId3"/>
              </a:rPr>
              <a:t>www.basketball-reference.com</a:t>
            </a:r>
            <a:r>
              <a:rPr lang="en-US" dirty="0">
                <a:solidFill>
                  <a:srgbClr val="FFFFFF"/>
                </a:solidFill>
              </a:rPr>
              <a:t>. </a:t>
            </a:r>
          </a:p>
        </p:txBody>
      </p:sp>
      <p:sp>
        <p:nvSpPr>
          <p:cNvPr id="2" name="TextBox 1">
            <a:extLst>
              <a:ext uri="{FF2B5EF4-FFF2-40B4-BE49-F238E27FC236}">
                <a16:creationId xmlns:a16="http://schemas.microsoft.com/office/drawing/2014/main" id="{FDB78B40-EA8F-934F-9694-E81B8AE5BBC7}"/>
              </a:ext>
            </a:extLst>
          </p:cNvPr>
          <p:cNvSpPr txBox="1"/>
          <p:nvPr/>
        </p:nvSpPr>
        <p:spPr>
          <a:xfrm>
            <a:off x="6839712" y="6473952"/>
            <a:ext cx="184731" cy="369332"/>
          </a:xfrm>
          <a:prstGeom prst="rect">
            <a:avLst/>
          </a:prstGeom>
          <a:noFill/>
        </p:spPr>
        <p:txBody>
          <a:bodyPr wrap="none" rtlCol="0">
            <a:spAutoFit/>
          </a:bodyPr>
          <a:lstStyle/>
          <a:p>
            <a:endParaRPr lang="en-US" dirty="0"/>
          </a:p>
        </p:txBody>
      </p:sp>
      <p:sp>
        <p:nvSpPr>
          <p:cNvPr id="5" name="Footer Placeholder 4">
            <a:extLst>
              <a:ext uri="{FF2B5EF4-FFF2-40B4-BE49-F238E27FC236}">
                <a16:creationId xmlns:a16="http://schemas.microsoft.com/office/drawing/2014/main" id="{03CD8F42-E170-E347-B663-9519F89FD5EE}"/>
              </a:ext>
            </a:extLst>
          </p:cNvPr>
          <p:cNvSpPr>
            <a:spLocks noGrp="1"/>
          </p:cNvSpPr>
          <p:nvPr>
            <p:ph type="ftr" sz="quarter" idx="3"/>
          </p:nvPr>
        </p:nvSpPr>
        <p:spPr>
          <a:xfrm>
            <a:off x="7024443" y="6492875"/>
            <a:ext cx="4262828" cy="365125"/>
          </a:xfrm>
        </p:spPr>
        <p:txBody>
          <a:bodyPr/>
          <a:lstStyle/>
          <a:p>
            <a:r>
              <a:rPr lang="en-US" sz="1100" dirty="0">
                <a:solidFill>
                  <a:schemeClr val="tx1">
                    <a:lumMod val="85000"/>
                  </a:schemeClr>
                </a:solidFill>
              </a:rPr>
              <a:t>Sports Analytics Club Program - Fordham Preparatory School</a:t>
            </a:r>
          </a:p>
        </p:txBody>
      </p:sp>
      <p:sp>
        <p:nvSpPr>
          <p:cNvPr id="8" name="Slide Number Placeholder 7">
            <a:extLst>
              <a:ext uri="{FF2B5EF4-FFF2-40B4-BE49-F238E27FC236}">
                <a16:creationId xmlns:a16="http://schemas.microsoft.com/office/drawing/2014/main" id="{FEA427BE-2B03-1440-8770-040ED2484757}"/>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5</a:t>
            </a:fld>
            <a:endParaRPr lang="en-US" cap="small" dirty="0">
              <a:solidFill>
                <a:schemeClr val="tx1">
                  <a:lumMod val="85000"/>
                </a:schemeClr>
              </a:solidFill>
            </a:endParaRPr>
          </a:p>
        </p:txBody>
      </p:sp>
    </p:spTree>
    <p:extLst>
      <p:ext uri="{BB962C8B-B14F-4D97-AF65-F5344CB8AC3E}">
        <p14:creationId xmlns:p14="http://schemas.microsoft.com/office/powerpoint/2010/main" val="331878500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863600" y="80810"/>
            <a:ext cx="10464800" cy="1331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600" b="1" cap="small" dirty="0">
                <a:solidFill>
                  <a:srgbClr val="FFFF00"/>
                </a:solidFill>
              </a:rPr>
              <a:t>Comparison of Field Goal Percentage, Rebounds Per Game, and Games Played Per Season</a:t>
            </a:r>
          </a:p>
        </p:txBody>
      </p:sp>
      <p:sp>
        <p:nvSpPr>
          <p:cNvPr id="8" name="TextBox 7">
            <a:extLst>
              <a:ext uri="{FF2B5EF4-FFF2-40B4-BE49-F238E27FC236}">
                <a16:creationId xmlns:a16="http://schemas.microsoft.com/office/drawing/2014/main" id="{46DF96F2-AD9E-284D-8E2F-82CFA867E297}"/>
              </a:ext>
            </a:extLst>
          </p:cNvPr>
          <p:cNvSpPr txBox="1"/>
          <p:nvPr/>
        </p:nvSpPr>
        <p:spPr>
          <a:xfrm>
            <a:off x="546925" y="1489799"/>
            <a:ext cx="11193971" cy="974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sz="2000" dirty="0">
                <a:latin typeface="Avenir Next Medium"/>
                <a:ea typeface="Avenir Next Medium"/>
                <a:cs typeface="Avenir Next Medium"/>
                <a:sym typeface="Avenir Next Medium"/>
              </a:rPr>
              <a:t>Williams performs </a:t>
            </a:r>
            <a:r>
              <a:rPr lang="en-US" sz="2000" dirty="0"/>
              <a:t>very well against his comparable </a:t>
            </a:r>
            <a:r>
              <a:rPr lang="en-US" sz="2000" dirty="0">
                <a:solidFill>
                  <a:srgbClr val="FFFFFF"/>
                </a:solidFill>
              </a:rPr>
              <a:t>players in each of these categories</a:t>
            </a:r>
            <a:r>
              <a:rPr lang="en-US" sz="2000" dirty="0">
                <a:solidFill>
                  <a:srgbClr val="FFFFFF"/>
                </a:solidFill>
                <a:latin typeface="Avenir Next Medium"/>
                <a:sym typeface="Avenir Next Medium"/>
              </a:rPr>
              <a:t>.  He </a:t>
            </a:r>
            <a:r>
              <a:rPr lang="en-US" sz="2000" dirty="0"/>
              <a:t>is </a:t>
            </a:r>
            <a:r>
              <a:rPr lang="en-US" sz="2000" u="sng" dirty="0"/>
              <a:t>first</a:t>
            </a:r>
            <a:r>
              <a:rPr lang="en-US" sz="2000" dirty="0"/>
              <a:t> in field goal percentage, </a:t>
            </a:r>
            <a:r>
              <a:rPr lang="en-US" sz="2000" u="sng" dirty="0"/>
              <a:t>fourth</a:t>
            </a:r>
            <a:r>
              <a:rPr lang="en-US" sz="2000" dirty="0"/>
              <a:t> in rebounds per game narrowly behind Lanier, and is </a:t>
            </a:r>
            <a:r>
              <a:rPr lang="en-US" sz="2000" u="sng" dirty="0"/>
              <a:t>second</a:t>
            </a:r>
            <a:r>
              <a:rPr lang="en-US" sz="2000" dirty="0"/>
              <a:t> in games played per season.</a:t>
            </a:r>
            <a:endParaRPr lang="en-US" sz="2000" dirty="0">
              <a:solidFill>
                <a:srgbClr val="000000"/>
              </a:solidFill>
              <a:latin typeface="Avenir Next Medium"/>
              <a:ea typeface="Avenir Next Medium"/>
              <a:cs typeface="Avenir Next Medium"/>
              <a:sym typeface="Avenir Next Medium"/>
            </a:endParaRPr>
          </a:p>
        </p:txBody>
      </p:sp>
      <p:pic>
        <p:nvPicPr>
          <p:cNvPr id="3" name="Picture 2">
            <a:extLst>
              <a:ext uri="{FF2B5EF4-FFF2-40B4-BE49-F238E27FC236}">
                <a16:creationId xmlns:a16="http://schemas.microsoft.com/office/drawing/2014/main" id="{CC98481C-F43C-1B47-9533-9A2944FAB042}"/>
              </a:ext>
            </a:extLst>
          </p:cNvPr>
          <p:cNvPicPr>
            <a:picLocks noChangeAspect="1"/>
          </p:cNvPicPr>
          <p:nvPr/>
        </p:nvPicPr>
        <p:blipFill>
          <a:blip r:embed="rId2"/>
          <a:stretch>
            <a:fillRect/>
          </a:stretch>
        </p:blipFill>
        <p:spPr>
          <a:xfrm>
            <a:off x="863600" y="3001424"/>
            <a:ext cx="4177143" cy="2890532"/>
          </a:xfrm>
          <a:prstGeom prst="rect">
            <a:avLst/>
          </a:prstGeom>
        </p:spPr>
      </p:pic>
      <p:pic>
        <p:nvPicPr>
          <p:cNvPr id="4" name="Picture 3" descr="Chart, bar chart&#10;&#10;Description automatically generated">
            <a:extLst>
              <a:ext uri="{FF2B5EF4-FFF2-40B4-BE49-F238E27FC236}">
                <a16:creationId xmlns:a16="http://schemas.microsoft.com/office/drawing/2014/main" id="{CA3DC836-45AB-9940-B2B9-0C05927D1E6B}"/>
              </a:ext>
            </a:extLst>
          </p:cNvPr>
          <p:cNvPicPr>
            <a:picLocks noChangeAspect="1"/>
          </p:cNvPicPr>
          <p:nvPr/>
        </p:nvPicPr>
        <p:blipFill>
          <a:blip r:embed="rId3"/>
          <a:stretch>
            <a:fillRect/>
          </a:stretch>
        </p:blipFill>
        <p:spPr>
          <a:xfrm>
            <a:off x="5754624" y="2411267"/>
            <a:ext cx="5708638" cy="3982236"/>
          </a:xfrm>
          <a:prstGeom prst="rect">
            <a:avLst/>
          </a:prstGeom>
        </p:spPr>
      </p:pic>
      <p:sp>
        <p:nvSpPr>
          <p:cNvPr id="10" name="Footer Placeholder 9">
            <a:extLst>
              <a:ext uri="{FF2B5EF4-FFF2-40B4-BE49-F238E27FC236}">
                <a16:creationId xmlns:a16="http://schemas.microsoft.com/office/drawing/2014/main" id="{F6F50E84-6851-7B4E-8916-5ECB17074E8E}"/>
              </a:ext>
            </a:extLst>
          </p:cNvPr>
          <p:cNvSpPr>
            <a:spLocks noGrp="1"/>
          </p:cNvSpPr>
          <p:nvPr>
            <p:ph type="ftr" sz="quarter" idx="3"/>
          </p:nvPr>
        </p:nvSpPr>
        <p:spPr>
          <a:xfrm>
            <a:off x="6991138" y="6492875"/>
            <a:ext cx="4472124" cy="365125"/>
          </a:xfrm>
        </p:spPr>
        <p:txBody>
          <a:bodyPr/>
          <a:lstStyle/>
          <a:p>
            <a:r>
              <a:rPr lang="en-US" sz="1100" dirty="0">
                <a:solidFill>
                  <a:schemeClr val="tx1">
                    <a:lumMod val="85000"/>
                  </a:schemeClr>
                </a:solidFill>
              </a:rPr>
              <a:t>Sports Analytics Club Program - Fordham Preparatory School</a:t>
            </a:r>
          </a:p>
        </p:txBody>
      </p:sp>
      <p:sp>
        <p:nvSpPr>
          <p:cNvPr id="12" name="Slide Number Placeholder 7">
            <a:extLst>
              <a:ext uri="{FF2B5EF4-FFF2-40B4-BE49-F238E27FC236}">
                <a16:creationId xmlns:a16="http://schemas.microsoft.com/office/drawing/2014/main" id="{4E6D47BD-B88F-4841-B424-96B6824580EE}"/>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6</a:t>
            </a:fld>
            <a:endParaRPr lang="en-US" cap="small" dirty="0">
              <a:solidFill>
                <a:schemeClr val="tx1">
                  <a:lumMod val="85000"/>
                </a:schemeClr>
              </a:solidFill>
            </a:endParaRPr>
          </a:p>
        </p:txBody>
      </p:sp>
    </p:spTree>
    <p:extLst>
      <p:ext uri="{BB962C8B-B14F-4D97-AF65-F5344CB8AC3E}">
        <p14:creationId xmlns:p14="http://schemas.microsoft.com/office/powerpoint/2010/main" val="163995838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BA Records &amp; Accomplishments">
            <a:extLst>
              <a:ext uri="{FF2B5EF4-FFF2-40B4-BE49-F238E27FC236}">
                <a16:creationId xmlns:a16="http://schemas.microsoft.com/office/drawing/2014/main" id="{1ACD991B-F7D3-3243-8EE3-C357D6B38818}"/>
              </a:ext>
            </a:extLst>
          </p:cNvPr>
          <p:cNvSpPr txBox="1">
            <a:spLocks/>
          </p:cNvSpPr>
          <p:nvPr/>
        </p:nvSpPr>
        <p:spPr>
          <a:xfrm>
            <a:off x="848102" y="256506"/>
            <a:ext cx="10464800" cy="731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t">
            <a:normAutofit fontScale="97500"/>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hangingPunct="1">
              <a:lnSpc>
                <a:spcPct val="120000"/>
              </a:lnSpc>
            </a:pPr>
            <a:r>
              <a:rPr lang="en-US" sz="3600" b="1" cap="small" dirty="0">
                <a:solidFill>
                  <a:srgbClr val="FFFF00"/>
                </a:solidFill>
              </a:rPr>
              <a:t>Win Shares and Defensive Win Shares</a:t>
            </a:r>
          </a:p>
        </p:txBody>
      </p:sp>
      <p:sp>
        <p:nvSpPr>
          <p:cNvPr id="5" name="TextBox 4">
            <a:extLst>
              <a:ext uri="{FF2B5EF4-FFF2-40B4-BE49-F238E27FC236}">
                <a16:creationId xmlns:a16="http://schemas.microsoft.com/office/drawing/2014/main" id="{0C7A39C9-247C-F04F-9637-91E68E54834C}"/>
              </a:ext>
            </a:extLst>
          </p:cNvPr>
          <p:cNvSpPr txBox="1"/>
          <p:nvPr/>
        </p:nvSpPr>
        <p:spPr>
          <a:xfrm>
            <a:off x="325302" y="1210049"/>
            <a:ext cx="5432561" cy="50372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r>
              <a:rPr lang="en-US" i="1" dirty="0"/>
              <a:t>Win Shares </a:t>
            </a:r>
            <a:r>
              <a:rPr lang="en-US" dirty="0"/>
              <a:t>is a player statistic that divides the credit for team success to the individuals of the team. It is calculated using player, team, and league wide stats. The sum of player Win Shares on a given team will be roughly equal to the team's total wins that season.</a:t>
            </a:r>
          </a:p>
          <a:p>
            <a:endParaRPr lang="en-US" dirty="0"/>
          </a:p>
          <a:p>
            <a:r>
              <a:rPr lang="en-US" dirty="0"/>
              <a:t>Giving </a:t>
            </a:r>
            <a:r>
              <a:rPr lang="en-US" i="1" dirty="0"/>
              <a:t>Defensive Win Shares </a:t>
            </a:r>
            <a:r>
              <a:rPr lang="en-US" dirty="0"/>
              <a:t>to a player is based on Dean Oliver’s Defensive Rating</a:t>
            </a:r>
            <a:r>
              <a:rPr lang="en-US" baseline="30000" dirty="0">
                <a:solidFill>
                  <a:srgbClr val="FFFD78"/>
                </a:solidFill>
              </a:rPr>
              <a:t>1</a:t>
            </a:r>
            <a:r>
              <a:rPr lang="en-US" dirty="0"/>
              <a:t>. Defensive Rating is the estimate of a player's points allowed per 100 defensive possessions.</a:t>
            </a:r>
          </a:p>
          <a:p>
            <a:r>
              <a:rPr lang="en-US" dirty="0"/>
              <a:t> </a:t>
            </a:r>
            <a:endParaRPr lang="en-US" dirty="0">
              <a:solidFill>
                <a:srgbClr val="000000"/>
              </a:solidFill>
              <a:latin typeface="Avenir Next Medium"/>
              <a:ea typeface="Avenir Next Medium"/>
              <a:cs typeface="Avenir Next Medium"/>
              <a:sym typeface="Avenir Next Medium"/>
            </a:endParaRPr>
          </a:p>
          <a:p>
            <a:pPr algn="l"/>
            <a:r>
              <a:rPr lang="en-US" dirty="0"/>
              <a:t>Buck Williams really stands out in these two categories. He is ranked 50</a:t>
            </a:r>
            <a:r>
              <a:rPr lang="en-US" baseline="30000" dirty="0"/>
              <a:t>th</a:t>
            </a:r>
            <a:r>
              <a:rPr lang="en-US" dirty="0"/>
              <a:t> all-time in Win Shares, </a:t>
            </a:r>
            <a:r>
              <a:rPr lang="en-US" u="sng" dirty="0"/>
              <a:t>second</a:t>
            </a:r>
            <a:r>
              <a:rPr lang="en-US" dirty="0"/>
              <a:t> on this list of comparable players only to Walt Bellamy, and he is </a:t>
            </a:r>
            <a:r>
              <a:rPr lang="en-US" u="sng" dirty="0"/>
              <a:t>second</a:t>
            </a:r>
            <a:r>
              <a:rPr lang="en-US" dirty="0"/>
              <a:t> on this comparable list in Defensive Win Shares, just behind Nate Thurmond.</a:t>
            </a:r>
            <a:endParaRPr lang="en-US" dirty="0">
              <a:solidFill>
                <a:srgbClr val="000000"/>
              </a:solidFill>
              <a:latin typeface="Avenir Next Medium"/>
              <a:ea typeface="Avenir Next Medium"/>
              <a:cs typeface="Avenir Next Medium"/>
              <a:sym typeface="Avenir Next Medium"/>
            </a:endParaRPr>
          </a:p>
        </p:txBody>
      </p:sp>
      <p:pic>
        <p:nvPicPr>
          <p:cNvPr id="6" name="Picture 5" descr="Chart, bar chart&#10;&#10;Description automatically generated">
            <a:extLst>
              <a:ext uri="{FF2B5EF4-FFF2-40B4-BE49-F238E27FC236}">
                <a16:creationId xmlns:a16="http://schemas.microsoft.com/office/drawing/2014/main" id="{632E541F-1F2B-1B46-A5C0-CA73351FA67E}"/>
              </a:ext>
            </a:extLst>
          </p:cNvPr>
          <p:cNvPicPr>
            <a:picLocks noChangeAspect="1"/>
          </p:cNvPicPr>
          <p:nvPr/>
        </p:nvPicPr>
        <p:blipFill>
          <a:blip r:embed="rId2"/>
          <a:stretch>
            <a:fillRect/>
          </a:stretch>
        </p:blipFill>
        <p:spPr>
          <a:xfrm>
            <a:off x="6000725" y="1509489"/>
            <a:ext cx="5956261" cy="4379247"/>
          </a:xfrm>
          <a:prstGeom prst="rect">
            <a:avLst/>
          </a:prstGeom>
        </p:spPr>
      </p:pic>
      <p:sp>
        <p:nvSpPr>
          <p:cNvPr id="9" name="Footer Placeholder 8">
            <a:extLst>
              <a:ext uri="{FF2B5EF4-FFF2-40B4-BE49-F238E27FC236}">
                <a16:creationId xmlns:a16="http://schemas.microsoft.com/office/drawing/2014/main" id="{0F228346-B48A-5547-A417-E791B369DDE3}"/>
              </a:ext>
            </a:extLst>
          </p:cNvPr>
          <p:cNvSpPr>
            <a:spLocks noGrp="1"/>
          </p:cNvSpPr>
          <p:nvPr>
            <p:ph type="ftr" sz="quarter" idx="11"/>
          </p:nvPr>
        </p:nvSpPr>
        <p:spPr/>
        <p:txBody>
          <a:bodyPr/>
          <a:lstStyle/>
          <a:p>
            <a:r>
              <a:rPr lang="en-US" b="1" dirty="0"/>
              <a:t>Sports Analytics Club Program - Fordham Preparatory School</a:t>
            </a:r>
          </a:p>
        </p:txBody>
      </p:sp>
      <p:sp>
        <p:nvSpPr>
          <p:cNvPr id="11" name="Slide Number Placeholder 10">
            <a:extLst>
              <a:ext uri="{FF2B5EF4-FFF2-40B4-BE49-F238E27FC236}">
                <a16:creationId xmlns:a16="http://schemas.microsoft.com/office/drawing/2014/main" id="{4F9CA0EF-17F8-2B4F-BBEA-5B77D1C1E608}"/>
              </a:ext>
            </a:extLst>
          </p:cNvPr>
          <p:cNvSpPr>
            <a:spLocks noGrp="1"/>
          </p:cNvSpPr>
          <p:nvPr>
            <p:ph type="sldNum" sz="quarter" idx="12"/>
          </p:nvPr>
        </p:nvSpPr>
        <p:spPr/>
        <p:txBody>
          <a:bodyPr/>
          <a:lstStyle/>
          <a:p>
            <a:r>
              <a:rPr lang="en-US"/>
              <a:t>Page </a:t>
            </a:r>
            <a:fld id="{D57F1E4F-1CFF-5643-939E-217C01CDF565}" type="slidenum">
              <a:rPr lang="en-US" smtClean="0"/>
              <a:pPr/>
              <a:t>7</a:t>
            </a:fld>
            <a:endParaRPr lang="en-US" dirty="0"/>
          </a:p>
        </p:txBody>
      </p:sp>
      <p:sp>
        <p:nvSpPr>
          <p:cNvPr id="7" name="Footer Placeholder 2">
            <a:extLst>
              <a:ext uri="{FF2B5EF4-FFF2-40B4-BE49-F238E27FC236}">
                <a16:creationId xmlns:a16="http://schemas.microsoft.com/office/drawing/2014/main" id="{0BD72D74-DE29-B440-B398-6F30F4E91C5D}"/>
              </a:ext>
            </a:extLst>
          </p:cNvPr>
          <p:cNvSpPr txBox="1">
            <a:spLocks/>
          </p:cNvSpPr>
          <p:nvPr/>
        </p:nvSpPr>
        <p:spPr>
          <a:xfrm>
            <a:off x="325302" y="6492875"/>
            <a:ext cx="6235700" cy="321150"/>
          </a:xfrm>
          <a:prstGeom prst="rect">
            <a:avLst/>
          </a:prstGeom>
        </p:spPr>
        <p:txBody>
          <a:bodyPr vert="horz" lIns="91440" tIns="45720" rIns="91440" bIns="45720" rtlCol="0" anchor="ctr"/>
          <a:lstStyle>
            <a:defPPr>
              <a:defRPr lang="en-US"/>
            </a:defPPr>
            <a:lvl1pPr marL="0" algn="ctr" defTabSz="457200" rtl="0" eaLnBrk="1" latinLnBrk="0" hangingPunct="1">
              <a:defRPr sz="1100" kern="1200" cap="small" baseline="0">
                <a:solidFill>
                  <a:schemeClr val="tx1">
                    <a:lumMod val="8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aseline="30000" dirty="0">
                <a:solidFill>
                  <a:srgbClr val="FFFD78"/>
                </a:solidFill>
              </a:rPr>
              <a:t>1</a:t>
            </a:r>
            <a:r>
              <a:rPr lang="en-US" sz="1200" dirty="0">
                <a:solidFill>
                  <a:srgbClr val="FFFD78"/>
                </a:solidFill>
              </a:rPr>
              <a:t> Oliver, Dean (2004). Basketball on Paper: Rules and Tools for Performance Analysis.</a:t>
            </a:r>
          </a:p>
        </p:txBody>
      </p:sp>
    </p:spTree>
    <p:extLst>
      <p:ext uri="{BB962C8B-B14F-4D97-AF65-F5344CB8AC3E}">
        <p14:creationId xmlns:p14="http://schemas.microsoft.com/office/powerpoint/2010/main" val="263551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BA Records &amp; Accomplishments">
            <a:extLst>
              <a:ext uri="{FF2B5EF4-FFF2-40B4-BE49-F238E27FC236}">
                <a16:creationId xmlns:a16="http://schemas.microsoft.com/office/drawing/2014/main" id="{63A074C2-AB41-1247-BEA4-D913FF28E593}"/>
              </a:ext>
            </a:extLst>
          </p:cNvPr>
          <p:cNvSpPr txBox="1">
            <a:spLocks/>
          </p:cNvSpPr>
          <p:nvPr/>
        </p:nvSpPr>
        <p:spPr>
          <a:xfrm>
            <a:off x="527050" y="177708"/>
            <a:ext cx="11137900" cy="1249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Autofit/>
          </a:bodyPr>
          <a:lstStyle>
            <a:lvl1pPr marL="0" marR="0" indent="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1pPr>
            <a:lvl2pPr marL="0" marR="0" indent="457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2pPr>
            <a:lvl3pPr marL="0" marR="0" indent="914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3pPr>
            <a:lvl4pPr marL="0" marR="0" indent="1371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4pPr>
            <a:lvl5pPr marL="0" marR="0" indent="18288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5pPr>
            <a:lvl6pPr marL="0" marR="0" indent="22860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6pPr>
            <a:lvl7pPr marL="0" marR="0" indent="27432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7pPr>
            <a:lvl8pPr marL="0" marR="0" indent="32004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8pPr>
            <a:lvl9pPr marL="0" marR="0" indent="3657600" algn="ctr" defTabSz="584200" rtl="0" latinLnBrk="0">
              <a:lnSpc>
                <a:spcPct val="80000"/>
              </a:lnSpc>
              <a:spcBef>
                <a:spcPts val="0"/>
              </a:spcBef>
              <a:spcAft>
                <a:spcPts val="0"/>
              </a:spcAft>
              <a:buClrTx/>
              <a:buSzTx/>
              <a:buFontTx/>
              <a:buNone/>
              <a:tabLst/>
              <a:defRPr sz="8600" b="0" i="0" u="none" strike="noStrike" cap="none" spc="-86" baseline="0">
                <a:solidFill>
                  <a:srgbClr val="4A4A4A"/>
                </a:solidFill>
                <a:uFillTx/>
                <a:latin typeface="+mn-lt"/>
                <a:ea typeface="+mn-ea"/>
                <a:cs typeface="+mn-cs"/>
                <a:sym typeface="Publico Headline Black"/>
              </a:defRPr>
            </a:lvl9pPr>
          </a:lstStyle>
          <a:p>
            <a:pPr>
              <a:lnSpc>
                <a:spcPct val="120000"/>
              </a:lnSpc>
            </a:pPr>
            <a:r>
              <a:rPr lang="en-US" sz="3200" b="1" cap="small" dirty="0">
                <a:solidFill>
                  <a:srgbClr val="FFFF00"/>
                </a:solidFill>
              </a:rPr>
              <a:t>Comparison of Field Goal Percentage, Rebounds Per Game, and Games Played Per Season: Williams vs. Thurmond</a:t>
            </a:r>
          </a:p>
        </p:txBody>
      </p:sp>
      <p:sp>
        <p:nvSpPr>
          <p:cNvPr id="6" name="Rectangle 5">
            <a:extLst>
              <a:ext uri="{FF2B5EF4-FFF2-40B4-BE49-F238E27FC236}">
                <a16:creationId xmlns:a16="http://schemas.microsoft.com/office/drawing/2014/main" id="{F7915AA7-9507-0F42-8C54-31770582D103}"/>
              </a:ext>
            </a:extLst>
          </p:cNvPr>
          <p:cNvSpPr/>
          <p:nvPr/>
        </p:nvSpPr>
        <p:spPr>
          <a:xfrm>
            <a:off x="317499" y="1900682"/>
            <a:ext cx="5584982" cy="3416320"/>
          </a:xfrm>
          <a:prstGeom prst="rect">
            <a:avLst/>
          </a:prstGeom>
        </p:spPr>
        <p:txBody>
          <a:bodyPr wrap="square">
            <a:spAutoFit/>
          </a:bodyPr>
          <a:lstStyle/>
          <a:p>
            <a:r>
              <a:rPr lang="en-US" sz="2400" dirty="0"/>
              <a:t>Williams exceeds Thurmond in two of the three stats under comparison.</a:t>
            </a:r>
          </a:p>
          <a:p>
            <a:r>
              <a:rPr lang="en-US" sz="2400" dirty="0"/>
              <a:t>Thurmond, also one of the league’s greatest rebounders of all-time, is ahead of Williams in rebounds per game. However, Buck </a:t>
            </a:r>
            <a:r>
              <a:rPr lang="en-US" sz="2400" u="sng" dirty="0"/>
              <a:t>exceeds</a:t>
            </a:r>
            <a:r>
              <a:rPr lang="en-US" sz="2400" dirty="0"/>
              <a:t> Thurmond by 12.8 percentage points in field goal percentage and played in 8 more games per year. </a:t>
            </a:r>
          </a:p>
        </p:txBody>
      </p:sp>
      <p:pic>
        <p:nvPicPr>
          <p:cNvPr id="10" name="Picture 9" descr="Chart, waterfall chart&#10;&#10;Description automatically generated">
            <a:extLst>
              <a:ext uri="{FF2B5EF4-FFF2-40B4-BE49-F238E27FC236}">
                <a16:creationId xmlns:a16="http://schemas.microsoft.com/office/drawing/2014/main" id="{6881D2EF-3B7A-9C4B-B91E-15FBC1C8DEDF}"/>
              </a:ext>
            </a:extLst>
          </p:cNvPr>
          <p:cNvPicPr>
            <a:picLocks noChangeAspect="1"/>
          </p:cNvPicPr>
          <p:nvPr/>
        </p:nvPicPr>
        <p:blipFill>
          <a:blip r:embed="rId2"/>
          <a:stretch>
            <a:fillRect/>
          </a:stretch>
        </p:blipFill>
        <p:spPr>
          <a:xfrm>
            <a:off x="5902481" y="1717574"/>
            <a:ext cx="6083300" cy="4521200"/>
          </a:xfrm>
          <a:prstGeom prst="rect">
            <a:avLst/>
          </a:prstGeom>
        </p:spPr>
      </p:pic>
      <p:sp>
        <p:nvSpPr>
          <p:cNvPr id="13" name="Footer Placeholder 12">
            <a:extLst>
              <a:ext uri="{FF2B5EF4-FFF2-40B4-BE49-F238E27FC236}">
                <a16:creationId xmlns:a16="http://schemas.microsoft.com/office/drawing/2014/main" id="{9E4D8509-9F7E-8344-BF28-92DF876A2C2A}"/>
              </a:ext>
            </a:extLst>
          </p:cNvPr>
          <p:cNvSpPr>
            <a:spLocks noGrp="1"/>
          </p:cNvSpPr>
          <p:nvPr>
            <p:ph type="ftr" sz="quarter" idx="3"/>
          </p:nvPr>
        </p:nvSpPr>
        <p:spPr>
          <a:xfrm>
            <a:off x="7132320" y="6492875"/>
            <a:ext cx="4892305" cy="365125"/>
          </a:xfrm>
        </p:spPr>
        <p:txBody>
          <a:bodyPr/>
          <a:lstStyle/>
          <a:p>
            <a:r>
              <a:rPr lang="en-US" sz="1100" dirty="0">
                <a:solidFill>
                  <a:schemeClr val="tx1">
                    <a:lumMod val="85000"/>
                  </a:schemeClr>
                </a:solidFill>
              </a:rPr>
              <a:t>Sports Analytics Club Program - Fordham Preparatory School</a:t>
            </a:r>
          </a:p>
        </p:txBody>
      </p:sp>
      <p:sp>
        <p:nvSpPr>
          <p:cNvPr id="15" name="Slide Number Placeholder 7">
            <a:extLst>
              <a:ext uri="{FF2B5EF4-FFF2-40B4-BE49-F238E27FC236}">
                <a16:creationId xmlns:a16="http://schemas.microsoft.com/office/drawing/2014/main" id="{B655930E-F708-E448-AD60-AFE2BF7F9CC1}"/>
              </a:ext>
            </a:extLst>
          </p:cNvPr>
          <p:cNvSpPr>
            <a:spLocks noGrp="1"/>
          </p:cNvSpPr>
          <p:nvPr>
            <p:ph type="sldNum" sz="quarter" idx="4"/>
          </p:nvPr>
        </p:nvSpPr>
        <p:spPr>
          <a:xfrm>
            <a:off x="11366680" y="6492875"/>
            <a:ext cx="719998" cy="365125"/>
          </a:xfrm>
        </p:spPr>
        <p:txBody>
          <a:bodyPr/>
          <a:lstStyle/>
          <a:p>
            <a:r>
              <a:rPr lang="en-US" cap="small" dirty="0">
                <a:solidFill>
                  <a:schemeClr val="tx1">
                    <a:lumMod val="85000"/>
                  </a:schemeClr>
                </a:solidFill>
              </a:rPr>
              <a:t>Page </a:t>
            </a:r>
            <a:fld id="{D57F1E4F-1CFF-5643-939E-217C01CDF565}" type="slidenum">
              <a:rPr lang="en-US" cap="small" smtClean="0">
                <a:solidFill>
                  <a:schemeClr val="tx1">
                    <a:lumMod val="85000"/>
                  </a:schemeClr>
                </a:solidFill>
              </a:rPr>
              <a:pPr/>
              <a:t>8</a:t>
            </a:fld>
            <a:endParaRPr lang="en-US" cap="small" dirty="0">
              <a:solidFill>
                <a:schemeClr val="tx1">
                  <a:lumMod val="85000"/>
                </a:schemeClr>
              </a:solidFill>
            </a:endParaRPr>
          </a:p>
        </p:txBody>
      </p:sp>
    </p:spTree>
    <p:extLst>
      <p:ext uri="{BB962C8B-B14F-4D97-AF65-F5344CB8AC3E}">
        <p14:creationId xmlns:p14="http://schemas.microsoft.com/office/powerpoint/2010/main" val="12449057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3A6F54-20CF-4C44-BBF3-C3AF07258C64}"/>
              </a:ext>
            </a:extLst>
          </p:cNvPr>
          <p:cNvSpPr/>
          <p:nvPr/>
        </p:nvSpPr>
        <p:spPr>
          <a:xfrm>
            <a:off x="976745" y="164593"/>
            <a:ext cx="10238509" cy="1215910"/>
          </a:xfrm>
          <a:prstGeom prst="rect">
            <a:avLst/>
          </a:prstGeom>
        </p:spPr>
        <p:txBody>
          <a:bodyPr wrap="square">
            <a:spAutoFit/>
          </a:bodyPr>
          <a:lstStyle/>
          <a:p>
            <a:pPr algn="ctr">
              <a:lnSpc>
                <a:spcPct val="120000"/>
              </a:lnSpc>
            </a:pPr>
            <a:r>
              <a:rPr lang="en-US" sz="3200" b="1" cap="small" dirty="0">
                <a:solidFill>
                  <a:srgbClr val="FFFF00"/>
                </a:solidFill>
              </a:rPr>
              <a:t>Comparison of Wins Shares and Defensive Win Shares: </a:t>
            </a:r>
          </a:p>
          <a:p>
            <a:pPr algn="ctr">
              <a:lnSpc>
                <a:spcPct val="120000"/>
              </a:lnSpc>
            </a:pPr>
            <a:r>
              <a:rPr lang="en-US" sz="3200" b="1" cap="small" dirty="0">
                <a:solidFill>
                  <a:srgbClr val="FFFF00"/>
                </a:solidFill>
              </a:rPr>
              <a:t>Williams vs. Thurmond</a:t>
            </a:r>
          </a:p>
        </p:txBody>
      </p:sp>
      <p:sp>
        <p:nvSpPr>
          <p:cNvPr id="7" name="Rectangle 6">
            <a:extLst>
              <a:ext uri="{FF2B5EF4-FFF2-40B4-BE49-F238E27FC236}">
                <a16:creationId xmlns:a16="http://schemas.microsoft.com/office/drawing/2014/main" id="{59888EE2-82F1-3941-A414-AE3A82D35F4C}"/>
              </a:ext>
            </a:extLst>
          </p:cNvPr>
          <p:cNvSpPr/>
          <p:nvPr/>
        </p:nvSpPr>
        <p:spPr>
          <a:xfrm>
            <a:off x="332282" y="2049192"/>
            <a:ext cx="5444136" cy="1569660"/>
          </a:xfrm>
          <a:prstGeom prst="rect">
            <a:avLst/>
          </a:prstGeom>
        </p:spPr>
        <p:txBody>
          <a:bodyPr wrap="square">
            <a:spAutoFit/>
          </a:bodyPr>
          <a:lstStyle/>
          <a:p>
            <a:r>
              <a:rPr lang="en-US" sz="2400" dirty="0"/>
              <a:t>Williams has slightly fewer Defensive Win Shares than Thurmond, but Williams has an impressive 53.8% more Win Shares than Thurmond. </a:t>
            </a:r>
          </a:p>
        </p:txBody>
      </p:sp>
      <p:pic>
        <p:nvPicPr>
          <p:cNvPr id="5" name="Picture 4" descr="Chart, waterfall chart&#10;&#10;Description automatically generated">
            <a:extLst>
              <a:ext uri="{FF2B5EF4-FFF2-40B4-BE49-F238E27FC236}">
                <a16:creationId xmlns:a16="http://schemas.microsoft.com/office/drawing/2014/main" id="{D26E3D3C-5A1D-A24D-A230-9257F0DF7535}"/>
              </a:ext>
            </a:extLst>
          </p:cNvPr>
          <p:cNvPicPr>
            <a:picLocks noChangeAspect="1"/>
          </p:cNvPicPr>
          <p:nvPr/>
        </p:nvPicPr>
        <p:blipFill>
          <a:blip r:embed="rId2"/>
          <a:stretch>
            <a:fillRect/>
          </a:stretch>
        </p:blipFill>
        <p:spPr>
          <a:xfrm>
            <a:off x="5776418" y="1772034"/>
            <a:ext cx="6083300" cy="4432300"/>
          </a:xfrm>
          <a:prstGeom prst="rect">
            <a:avLst/>
          </a:prstGeom>
        </p:spPr>
      </p:pic>
      <p:sp>
        <p:nvSpPr>
          <p:cNvPr id="12" name="Footer Placeholder 11">
            <a:extLst>
              <a:ext uri="{FF2B5EF4-FFF2-40B4-BE49-F238E27FC236}">
                <a16:creationId xmlns:a16="http://schemas.microsoft.com/office/drawing/2014/main" id="{63E0016E-7D4C-CB47-ADFB-F39A786FA536}"/>
              </a:ext>
            </a:extLst>
          </p:cNvPr>
          <p:cNvSpPr>
            <a:spLocks noGrp="1"/>
          </p:cNvSpPr>
          <p:nvPr>
            <p:ph type="ftr" sz="quarter" idx="11"/>
          </p:nvPr>
        </p:nvSpPr>
        <p:spPr/>
        <p:txBody>
          <a:bodyPr/>
          <a:lstStyle/>
          <a:p>
            <a:r>
              <a:rPr lang="en-US" b="1" dirty="0"/>
              <a:t>Sports Analytics Club Program - Fordham Preparatory School</a:t>
            </a:r>
          </a:p>
        </p:txBody>
      </p:sp>
      <p:sp>
        <p:nvSpPr>
          <p:cNvPr id="13" name="Slide Number Placeholder 12">
            <a:extLst>
              <a:ext uri="{FF2B5EF4-FFF2-40B4-BE49-F238E27FC236}">
                <a16:creationId xmlns:a16="http://schemas.microsoft.com/office/drawing/2014/main" id="{F74B10F5-D3B4-F14D-A9EC-2D4DBBEBEADD}"/>
              </a:ext>
            </a:extLst>
          </p:cNvPr>
          <p:cNvSpPr>
            <a:spLocks noGrp="1"/>
          </p:cNvSpPr>
          <p:nvPr>
            <p:ph type="sldNum" sz="quarter" idx="12"/>
          </p:nvPr>
        </p:nvSpPr>
        <p:spPr/>
        <p:txBody>
          <a:bodyPr/>
          <a:lstStyle/>
          <a:p>
            <a:r>
              <a:rPr lang="en-US"/>
              <a:t>Page </a:t>
            </a:r>
            <a:fld id="{D57F1E4F-1CFF-5643-939E-217C01CDF565}" type="slidenum">
              <a:rPr lang="en-US" smtClean="0"/>
              <a:pPr/>
              <a:t>9</a:t>
            </a:fld>
            <a:endParaRPr lang="en-US" dirty="0"/>
          </a:p>
        </p:txBody>
      </p:sp>
    </p:spTree>
    <p:extLst>
      <p:ext uri="{BB962C8B-B14F-4D97-AF65-F5344CB8AC3E}">
        <p14:creationId xmlns:p14="http://schemas.microsoft.com/office/powerpoint/2010/main" val="22503235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7086</TotalTime>
  <Words>2386</Words>
  <Application>Microsoft Macintosh PowerPoint</Application>
  <PresentationFormat>Widescreen</PresentationFormat>
  <Paragraphs>191</Paragraphs>
  <Slides>26</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Avenir Next Medium</vt:lpstr>
      <vt:lpstr>Calibri</vt:lpstr>
      <vt:lpstr>Century Gothic</vt:lpstr>
      <vt:lpstr>Publico Text Roman</vt:lpstr>
      <vt:lpstr>Wingdings</vt:lpstr>
      <vt:lpstr>Mesh</vt:lpstr>
      <vt:lpstr>Charles “Buck” Williams</vt:lpstr>
      <vt:lpstr>PowerPoint Presentation</vt:lpstr>
      <vt:lpstr>Introduction</vt:lpstr>
      <vt:lpstr>NBA Records &amp; Accomplishments</vt:lpstr>
      <vt:lpstr>Supporting Data for Buck Williams’ Induction into the Naismith Memorial Basketball Hall of Fame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 “Buck” Williams Summative Portfolio for Induction into the  Naismith Memorial Basketball Hall of Fame </dc:title>
  <dc:creator>Microsoft Office User</dc:creator>
  <cp:lastModifiedBy>David Rosenthal</cp:lastModifiedBy>
  <cp:revision>141</cp:revision>
  <cp:lastPrinted>2021-11-30T00:32:45Z</cp:lastPrinted>
  <dcterms:created xsi:type="dcterms:W3CDTF">2021-11-24T16:27:06Z</dcterms:created>
  <dcterms:modified xsi:type="dcterms:W3CDTF">2022-09-13T20:29:36Z</dcterms:modified>
</cp:coreProperties>
</file>