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9"/>
  </p:notesMasterIdLst>
  <p:sldIdLst>
    <p:sldId id="256" r:id="rId2"/>
    <p:sldId id="287" r:id="rId3"/>
    <p:sldId id="301" r:id="rId4"/>
    <p:sldId id="284" r:id="rId5"/>
    <p:sldId id="272" r:id="rId6"/>
    <p:sldId id="260" r:id="rId7"/>
    <p:sldId id="300"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D78"/>
    <a:srgbClr val="FFFFFF"/>
    <a:srgbClr val="84A2AC"/>
    <a:srgbClr val="5B7C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15"/>
    <p:restoredTop sz="94456"/>
  </p:normalViewPr>
  <p:slideViewPr>
    <p:cSldViewPr snapToGrid="0" snapToObjects="1">
      <p:cViewPr varScale="1">
        <p:scale>
          <a:sx n="127" d="100"/>
          <a:sy n="127" d="100"/>
        </p:scale>
        <p:origin x="200" y="208"/>
      </p:cViewPr>
      <p:guideLst/>
    </p:cSldViewPr>
  </p:slideViewPr>
  <p:notesTextViewPr>
    <p:cViewPr>
      <p:scale>
        <a:sx n="1" d="1"/>
        <a:sy n="1" d="1"/>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0080B7-BAC4-624A-8516-3AC877EA4C21}" type="datetimeFigureOut">
              <a:rPr lang="en-US" smtClean="0"/>
              <a:t>9/13/22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88A2C2-2106-9A4C-B734-0DDB568BAF28}" type="slidenum">
              <a:rPr lang="en-US" smtClean="0"/>
              <a:t>‹#›</a:t>
            </a:fld>
            <a:endParaRPr lang="en-US"/>
          </a:p>
        </p:txBody>
      </p:sp>
    </p:spTree>
    <p:extLst>
      <p:ext uri="{BB962C8B-B14F-4D97-AF65-F5344CB8AC3E}">
        <p14:creationId xmlns:p14="http://schemas.microsoft.com/office/powerpoint/2010/main" val="1823060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82053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Date Placeholder 8">
            <a:extLst>
              <a:ext uri="{FF2B5EF4-FFF2-40B4-BE49-F238E27FC236}">
                <a16:creationId xmlns:a16="http://schemas.microsoft.com/office/drawing/2014/main" id="{E090EE95-4170-194A-946C-55440833C7DF}"/>
              </a:ext>
            </a:extLst>
          </p:cNvPr>
          <p:cNvSpPr>
            <a:spLocks noGrp="1"/>
          </p:cNvSpPr>
          <p:nvPr>
            <p:ph type="dt" sz="half" idx="10"/>
          </p:nvPr>
        </p:nvSpPr>
        <p:spPr/>
        <p:txBody>
          <a:bodyPr/>
          <a:lstStyle/>
          <a:p>
            <a:fld id="{B5065A7E-ADBF-AC43-A2DC-64880440E274}" type="datetime1">
              <a:rPr lang="en-US" smtClean="0"/>
              <a:t>9/13/22</a:t>
            </a:fld>
            <a:endParaRPr lang="en-US" dirty="0"/>
          </a:p>
        </p:txBody>
      </p:sp>
      <p:sp>
        <p:nvSpPr>
          <p:cNvPr id="10" name="Footer Placeholder 9">
            <a:extLst>
              <a:ext uri="{FF2B5EF4-FFF2-40B4-BE49-F238E27FC236}">
                <a16:creationId xmlns:a16="http://schemas.microsoft.com/office/drawing/2014/main" id="{89EA4135-DA62-A14F-AECD-8AD74D0B1BC2}"/>
              </a:ext>
            </a:extLst>
          </p:cNvPr>
          <p:cNvSpPr>
            <a:spLocks noGrp="1"/>
          </p:cNvSpPr>
          <p:nvPr>
            <p:ph type="ftr" sz="quarter" idx="11"/>
          </p:nvPr>
        </p:nvSpPr>
        <p:spPr/>
        <p:txBody>
          <a:bodyPr/>
          <a:lstStyle/>
          <a:p>
            <a:r>
              <a:rPr lang="en-US"/>
              <a:t>Sports Analytics Club Program - Fordham Preparatory School</a:t>
            </a:r>
          </a:p>
        </p:txBody>
      </p:sp>
      <p:sp>
        <p:nvSpPr>
          <p:cNvPr id="11" name="Slide Number Placeholder 10">
            <a:extLst>
              <a:ext uri="{FF2B5EF4-FFF2-40B4-BE49-F238E27FC236}">
                <a16:creationId xmlns:a16="http://schemas.microsoft.com/office/drawing/2014/main" id="{CFD17580-C61A-4148-8F7A-68AF1B139FD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74868AA-6460-044E-BEB5-108A08C52BB6}" type="datetime1">
              <a:rPr lang="en-US" smtClean="0"/>
              <a:t>9/13/22</a:t>
            </a:fld>
            <a:endParaRPr lang="en-US" dirty="0"/>
          </a:p>
        </p:txBody>
      </p:sp>
      <p:sp>
        <p:nvSpPr>
          <p:cNvPr id="7" name="Slide Number Placeholder 6"/>
          <p:cNvSpPr>
            <a:spLocks noGrp="1"/>
          </p:cNvSpPr>
          <p:nvPr>
            <p:ph type="sldNum" sz="quarter" idx="12"/>
          </p:nvPr>
        </p:nvSpPr>
        <p:spPr>
          <a:xfrm>
            <a:off x="10496244" y="6340475"/>
            <a:ext cx="551167"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FBBDA5B-5710-A840-805E-6F9962454519}" type="datetime1">
              <a:rPr lang="en-US" smtClean="0"/>
              <a:t>9/13/22</a:t>
            </a:fld>
            <a:endParaRPr lang="en-US" dirty="0"/>
          </a:p>
        </p:txBody>
      </p:sp>
      <p:sp>
        <p:nvSpPr>
          <p:cNvPr id="7" name="Footer Placeholder 4">
            <a:extLst>
              <a:ext uri="{FF2B5EF4-FFF2-40B4-BE49-F238E27FC236}">
                <a16:creationId xmlns:a16="http://schemas.microsoft.com/office/drawing/2014/main" id="{5F506E1C-8711-E949-8578-87E0C20645DF}"/>
              </a:ext>
            </a:extLst>
          </p:cNvPr>
          <p:cNvSpPr>
            <a:spLocks noGrp="1"/>
          </p:cNvSpPr>
          <p:nvPr>
            <p:ph type="ftr" sz="quarter" idx="3"/>
          </p:nvPr>
        </p:nvSpPr>
        <p:spPr>
          <a:xfrm>
            <a:off x="6856276" y="6492875"/>
            <a:ext cx="5168349" cy="365125"/>
          </a:xfrm>
          <a:prstGeom prst="rect">
            <a:avLst/>
          </a:prstGeom>
        </p:spPr>
        <p:txBody>
          <a:bodyPr vert="horz" lIns="91440" tIns="45720" rIns="91440" bIns="45720" rtlCol="0" anchor="ctr"/>
          <a:lstStyle>
            <a:lvl1pPr algn="l">
              <a:defRPr sz="1200" b="1" i="0" cap="small" baseline="0">
                <a:solidFill>
                  <a:schemeClr val="tx1"/>
                </a:solidFill>
                <a:effectLst>
                  <a:outerShdw blurRad="50800" dist="38100" dir="2700000" algn="tl" rotWithShape="0">
                    <a:srgbClr val="000000">
                      <a:alpha val="43000"/>
                    </a:srgbClr>
                  </a:outerShdw>
                </a:effectLst>
                <a:latin typeface="+mn-lt"/>
              </a:defRPr>
            </a:lvl1pPr>
          </a:lstStyle>
          <a:p>
            <a:r>
              <a:rPr lang="en-US"/>
              <a:t>Sports Analytics Club Program - Fordham Preparatory School</a:t>
            </a:r>
            <a:endParaRPr lang="en-US" dirty="0"/>
          </a:p>
        </p:txBody>
      </p:sp>
      <p:sp>
        <p:nvSpPr>
          <p:cNvPr id="8" name="Slide Number Placeholder 5">
            <a:extLst>
              <a:ext uri="{FF2B5EF4-FFF2-40B4-BE49-F238E27FC236}">
                <a16:creationId xmlns:a16="http://schemas.microsoft.com/office/drawing/2014/main" id="{74647E5D-FD5C-A94C-9153-35881092A870}"/>
              </a:ext>
            </a:extLst>
          </p:cNvPr>
          <p:cNvSpPr>
            <a:spLocks noGrp="1"/>
          </p:cNvSpPr>
          <p:nvPr>
            <p:ph type="sldNum" sz="quarter" idx="4"/>
          </p:nvPr>
        </p:nvSpPr>
        <p:spPr>
          <a:xfrm>
            <a:off x="11640833" y="6492875"/>
            <a:ext cx="551167" cy="365125"/>
          </a:xfrm>
          <a:prstGeom prst="rect">
            <a:avLst/>
          </a:prstGeom>
        </p:spPr>
        <p:txBody>
          <a:bodyPr vert="horz" lIns="91440" tIns="45720" rIns="91440" bIns="45720" rtlCol="0" anchor="ctr"/>
          <a:lstStyle>
            <a:lvl1pPr algn="r">
              <a:defRPr sz="1100" b="1" i="0">
                <a:solidFill>
                  <a:schemeClr val="tx1"/>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2DCAC6DE-9210-0347-91FF-6350C8FAB82A}" type="datetime1">
              <a:rPr lang="en-US" smtClean="0"/>
              <a:t>9/13/22</a:t>
            </a:fld>
            <a:endParaRPr lang="en-US" dirty="0"/>
          </a:p>
        </p:txBody>
      </p:sp>
      <p:sp>
        <p:nvSpPr>
          <p:cNvPr id="11" name="Footer Placeholder 4">
            <a:extLst>
              <a:ext uri="{FF2B5EF4-FFF2-40B4-BE49-F238E27FC236}">
                <a16:creationId xmlns:a16="http://schemas.microsoft.com/office/drawing/2014/main" id="{D13CAD83-1DC2-5D4D-83F1-26B7E68E439B}"/>
              </a:ext>
            </a:extLst>
          </p:cNvPr>
          <p:cNvSpPr>
            <a:spLocks noGrp="1"/>
          </p:cNvSpPr>
          <p:nvPr>
            <p:ph type="ftr" sz="quarter" idx="3"/>
          </p:nvPr>
        </p:nvSpPr>
        <p:spPr>
          <a:xfrm>
            <a:off x="6856276" y="6492875"/>
            <a:ext cx="5168349" cy="365125"/>
          </a:xfrm>
          <a:prstGeom prst="rect">
            <a:avLst/>
          </a:prstGeom>
        </p:spPr>
        <p:txBody>
          <a:bodyPr vert="horz" lIns="91440" tIns="45720" rIns="91440" bIns="45720" rtlCol="0" anchor="ctr"/>
          <a:lstStyle>
            <a:lvl1pPr algn="l">
              <a:defRPr sz="1200" b="1" i="0" cap="small" baseline="0">
                <a:solidFill>
                  <a:schemeClr val="tx1"/>
                </a:solidFill>
                <a:effectLst>
                  <a:outerShdw blurRad="50800" dist="38100" dir="2700000" algn="tl" rotWithShape="0">
                    <a:srgbClr val="000000">
                      <a:alpha val="43000"/>
                    </a:srgbClr>
                  </a:outerShdw>
                </a:effectLst>
                <a:latin typeface="+mn-lt"/>
              </a:defRPr>
            </a:lvl1pPr>
          </a:lstStyle>
          <a:p>
            <a:r>
              <a:rPr lang="en-US"/>
              <a:t>Sports Analytics Club Program - Fordham Preparatory School</a:t>
            </a:r>
            <a:endParaRPr lang="en-US" dirty="0"/>
          </a:p>
        </p:txBody>
      </p:sp>
      <p:sp>
        <p:nvSpPr>
          <p:cNvPr id="12" name="Slide Number Placeholder 5">
            <a:extLst>
              <a:ext uri="{FF2B5EF4-FFF2-40B4-BE49-F238E27FC236}">
                <a16:creationId xmlns:a16="http://schemas.microsoft.com/office/drawing/2014/main" id="{85E6DC02-0112-5141-BB3D-E50B1A046139}"/>
              </a:ext>
            </a:extLst>
          </p:cNvPr>
          <p:cNvSpPr>
            <a:spLocks noGrp="1"/>
          </p:cNvSpPr>
          <p:nvPr>
            <p:ph type="sldNum" sz="quarter" idx="4"/>
          </p:nvPr>
        </p:nvSpPr>
        <p:spPr>
          <a:xfrm>
            <a:off x="11640833" y="6492875"/>
            <a:ext cx="551167" cy="365125"/>
          </a:xfrm>
          <a:prstGeom prst="rect">
            <a:avLst/>
          </a:prstGeom>
        </p:spPr>
        <p:txBody>
          <a:bodyPr vert="horz" lIns="91440" tIns="45720" rIns="91440" bIns="45720" rtlCol="0" anchor="ctr"/>
          <a:lstStyle>
            <a:lvl1pPr algn="r">
              <a:defRPr sz="1100" b="1" i="0">
                <a:solidFill>
                  <a:schemeClr val="tx1"/>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83C74124-8AE4-604F-B1A3-29109472A10F}" type="datetime1">
              <a:rPr lang="en-US" smtClean="0"/>
              <a:t>9/13/22</a:t>
            </a:fld>
            <a:endParaRPr lang="en-US" dirty="0"/>
          </a:p>
        </p:txBody>
      </p:sp>
      <p:sp>
        <p:nvSpPr>
          <p:cNvPr id="7" name="Footer Placeholder 4">
            <a:extLst>
              <a:ext uri="{FF2B5EF4-FFF2-40B4-BE49-F238E27FC236}">
                <a16:creationId xmlns:a16="http://schemas.microsoft.com/office/drawing/2014/main" id="{20979310-425D-B54D-B1FB-8A16A22ADF7E}"/>
              </a:ext>
            </a:extLst>
          </p:cNvPr>
          <p:cNvSpPr>
            <a:spLocks noGrp="1"/>
          </p:cNvSpPr>
          <p:nvPr>
            <p:ph type="ftr" sz="quarter" idx="3"/>
          </p:nvPr>
        </p:nvSpPr>
        <p:spPr>
          <a:xfrm>
            <a:off x="6856276" y="6492875"/>
            <a:ext cx="5168349" cy="365125"/>
          </a:xfrm>
          <a:prstGeom prst="rect">
            <a:avLst/>
          </a:prstGeom>
        </p:spPr>
        <p:txBody>
          <a:bodyPr vert="horz" lIns="91440" tIns="45720" rIns="91440" bIns="45720" rtlCol="0" anchor="ctr"/>
          <a:lstStyle>
            <a:lvl1pPr algn="l">
              <a:defRPr sz="1200" b="1" i="0" cap="small" baseline="0">
                <a:solidFill>
                  <a:schemeClr val="tx1"/>
                </a:solidFill>
                <a:effectLst>
                  <a:outerShdw blurRad="50800" dist="38100" dir="2700000" algn="tl" rotWithShape="0">
                    <a:srgbClr val="000000">
                      <a:alpha val="43000"/>
                    </a:srgbClr>
                  </a:outerShdw>
                </a:effectLst>
                <a:latin typeface="+mn-lt"/>
              </a:defRPr>
            </a:lvl1pPr>
          </a:lstStyle>
          <a:p>
            <a:r>
              <a:rPr lang="en-US"/>
              <a:t>Sports Analytics Club Program - Fordham Preparatory School</a:t>
            </a:r>
            <a:endParaRPr lang="en-US" dirty="0"/>
          </a:p>
        </p:txBody>
      </p:sp>
      <p:sp>
        <p:nvSpPr>
          <p:cNvPr id="8" name="Slide Number Placeholder 5">
            <a:extLst>
              <a:ext uri="{FF2B5EF4-FFF2-40B4-BE49-F238E27FC236}">
                <a16:creationId xmlns:a16="http://schemas.microsoft.com/office/drawing/2014/main" id="{95099A2D-D6FF-5F45-8B43-14A960278BF2}"/>
              </a:ext>
            </a:extLst>
          </p:cNvPr>
          <p:cNvSpPr>
            <a:spLocks noGrp="1"/>
          </p:cNvSpPr>
          <p:nvPr>
            <p:ph type="sldNum" sz="quarter" idx="4"/>
          </p:nvPr>
        </p:nvSpPr>
        <p:spPr>
          <a:xfrm>
            <a:off x="11640833" y="6492875"/>
            <a:ext cx="551167" cy="365125"/>
          </a:xfrm>
          <a:prstGeom prst="rect">
            <a:avLst/>
          </a:prstGeom>
        </p:spPr>
        <p:txBody>
          <a:bodyPr vert="horz" lIns="91440" tIns="45720" rIns="91440" bIns="45720" rtlCol="0" anchor="ctr"/>
          <a:lstStyle>
            <a:lvl1pPr algn="r">
              <a:defRPr sz="1100" b="1" i="0">
                <a:solidFill>
                  <a:schemeClr val="tx1"/>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9C77D8-E1C5-1A49-B341-E5851DA069E4}" type="datetime1">
              <a:rPr lang="en-US" smtClean="0"/>
              <a:t>9/13/22</a:t>
            </a:fld>
            <a:endParaRPr lang="en-US" dirty="0"/>
          </a:p>
        </p:txBody>
      </p:sp>
      <p:sp>
        <p:nvSpPr>
          <p:cNvPr id="11" name="Footer Placeholder 4">
            <a:extLst>
              <a:ext uri="{FF2B5EF4-FFF2-40B4-BE49-F238E27FC236}">
                <a16:creationId xmlns:a16="http://schemas.microsoft.com/office/drawing/2014/main" id="{7E72D791-862E-E744-BDCD-732EB635CE2C}"/>
              </a:ext>
            </a:extLst>
          </p:cNvPr>
          <p:cNvSpPr>
            <a:spLocks noGrp="1"/>
          </p:cNvSpPr>
          <p:nvPr>
            <p:ph type="ftr" sz="quarter" idx="3"/>
          </p:nvPr>
        </p:nvSpPr>
        <p:spPr>
          <a:xfrm>
            <a:off x="6856276" y="6492875"/>
            <a:ext cx="5168349" cy="365125"/>
          </a:xfrm>
          <a:prstGeom prst="rect">
            <a:avLst/>
          </a:prstGeom>
        </p:spPr>
        <p:txBody>
          <a:bodyPr vert="horz" lIns="91440" tIns="45720" rIns="91440" bIns="45720" rtlCol="0" anchor="ctr"/>
          <a:lstStyle>
            <a:lvl1pPr algn="l">
              <a:defRPr sz="1200" b="1" i="0" cap="small" baseline="0">
                <a:solidFill>
                  <a:schemeClr val="tx1"/>
                </a:solidFill>
                <a:effectLst>
                  <a:outerShdw blurRad="50800" dist="38100" dir="2700000" algn="tl" rotWithShape="0">
                    <a:srgbClr val="000000">
                      <a:alpha val="43000"/>
                    </a:srgbClr>
                  </a:outerShdw>
                </a:effectLst>
                <a:latin typeface="+mn-lt"/>
              </a:defRPr>
            </a:lvl1pPr>
          </a:lstStyle>
          <a:p>
            <a:r>
              <a:rPr lang="en-US"/>
              <a:t>Sports Analytics Club Program - Fordham Preparatory School</a:t>
            </a:r>
            <a:endParaRPr lang="en-US" dirty="0"/>
          </a:p>
        </p:txBody>
      </p:sp>
      <p:sp>
        <p:nvSpPr>
          <p:cNvPr id="12" name="Slide Number Placeholder 5">
            <a:extLst>
              <a:ext uri="{FF2B5EF4-FFF2-40B4-BE49-F238E27FC236}">
                <a16:creationId xmlns:a16="http://schemas.microsoft.com/office/drawing/2014/main" id="{E052CEF2-65FF-9248-8B5B-8E7B8192A591}"/>
              </a:ext>
            </a:extLst>
          </p:cNvPr>
          <p:cNvSpPr>
            <a:spLocks noGrp="1"/>
          </p:cNvSpPr>
          <p:nvPr>
            <p:ph type="sldNum" sz="quarter" idx="4"/>
          </p:nvPr>
        </p:nvSpPr>
        <p:spPr>
          <a:xfrm>
            <a:off x="11640833" y="6492875"/>
            <a:ext cx="551167" cy="365125"/>
          </a:xfrm>
          <a:prstGeom prst="rect">
            <a:avLst/>
          </a:prstGeom>
        </p:spPr>
        <p:txBody>
          <a:bodyPr vert="horz" lIns="91440" tIns="45720" rIns="91440" bIns="45720" rtlCol="0" anchor="ctr"/>
          <a:lstStyle>
            <a:lvl1pPr algn="r">
              <a:defRPr sz="1100" b="1" i="0">
                <a:solidFill>
                  <a:schemeClr val="tx1"/>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F25E4A6-1F04-2540-B6FA-BB0DE1CEFB77}" type="datetime1">
              <a:rPr lang="en-US" smtClean="0"/>
              <a:t>9/13/22</a:t>
            </a:fld>
            <a:endParaRPr lang="en-US" dirty="0"/>
          </a:p>
        </p:txBody>
      </p:sp>
      <p:sp>
        <p:nvSpPr>
          <p:cNvPr id="8" name="Footer Placeholder 4">
            <a:extLst>
              <a:ext uri="{FF2B5EF4-FFF2-40B4-BE49-F238E27FC236}">
                <a16:creationId xmlns:a16="http://schemas.microsoft.com/office/drawing/2014/main" id="{8DFFDDED-4DAF-B04C-8E2E-3893514949FA}"/>
              </a:ext>
            </a:extLst>
          </p:cNvPr>
          <p:cNvSpPr>
            <a:spLocks noGrp="1"/>
          </p:cNvSpPr>
          <p:nvPr>
            <p:ph type="ftr" sz="quarter" idx="3"/>
          </p:nvPr>
        </p:nvSpPr>
        <p:spPr>
          <a:xfrm>
            <a:off x="6856276" y="6492875"/>
            <a:ext cx="5168349" cy="365125"/>
          </a:xfrm>
          <a:prstGeom prst="rect">
            <a:avLst/>
          </a:prstGeom>
        </p:spPr>
        <p:txBody>
          <a:bodyPr vert="horz" lIns="91440" tIns="45720" rIns="91440" bIns="45720" rtlCol="0" anchor="ctr"/>
          <a:lstStyle>
            <a:lvl1pPr algn="l">
              <a:defRPr sz="1200" b="1" i="0" cap="small" baseline="0">
                <a:solidFill>
                  <a:schemeClr val="tx1"/>
                </a:solidFill>
                <a:effectLst>
                  <a:outerShdw blurRad="50800" dist="38100" dir="2700000" algn="tl" rotWithShape="0">
                    <a:srgbClr val="000000">
                      <a:alpha val="43000"/>
                    </a:srgbClr>
                  </a:outerShdw>
                </a:effectLst>
                <a:latin typeface="+mn-lt"/>
              </a:defRPr>
            </a:lvl1pPr>
          </a:lstStyle>
          <a:p>
            <a:r>
              <a:rPr lang="en-US"/>
              <a:t>Sports Analytics Club Program - Fordham Preparatory School</a:t>
            </a:r>
            <a:endParaRPr lang="en-US" dirty="0"/>
          </a:p>
        </p:txBody>
      </p:sp>
      <p:sp>
        <p:nvSpPr>
          <p:cNvPr id="9" name="Slide Number Placeholder 5">
            <a:extLst>
              <a:ext uri="{FF2B5EF4-FFF2-40B4-BE49-F238E27FC236}">
                <a16:creationId xmlns:a16="http://schemas.microsoft.com/office/drawing/2014/main" id="{7502DD40-D2FC-9442-A90B-475B7789646F}"/>
              </a:ext>
            </a:extLst>
          </p:cNvPr>
          <p:cNvSpPr>
            <a:spLocks noGrp="1"/>
          </p:cNvSpPr>
          <p:nvPr>
            <p:ph type="sldNum" sz="quarter" idx="4"/>
          </p:nvPr>
        </p:nvSpPr>
        <p:spPr>
          <a:xfrm>
            <a:off x="11640833" y="6492875"/>
            <a:ext cx="551167" cy="365125"/>
          </a:xfrm>
          <a:prstGeom prst="rect">
            <a:avLst/>
          </a:prstGeom>
        </p:spPr>
        <p:txBody>
          <a:bodyPr vert="horz" lIns="91440" tIns="45720" rIns="91440" bIns="45720" rtlCol="0" anchor="ctr"/>
          <a:lstStyle>
            <a:lvl1pPr algn="r">
              <a:defRPr sz="1100" b="1" i="0">
                <a:solidFill>
                  <a:schemeClr val="tx1"/>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56C264-ED89-284A-AF83-0D404833C623}" type="datetime1">
              <a:rPr lang="en-US" smtClean="0"/>
              <a:t>9/13/22</a:t>
            </a:fld>
            <a:endParaRPr lang="en-US" dirty="0"/>
          </a:p>
        </p:txBody>
      </p:sp>
      <p:sp>
        <p:nvSpPr>
          <p:cNvPr id="8" name="Footer Placeholder 4">
            <a:extLst>
              <a:ext uri="{FF2B5EF4-FFF2-40B4-BE49-F238E27FC236}">
                <a16:creationId xmlns:a16="http://schemas.microsoft.com/office/drawing/2014/main" id="{0F9B2FCB-1B8A-BE4C-B61D-93A06F554B85}"/>
              </a:ext>
            </a:extLst>
          </p:cNvPr>
          <p:cNvSpPr>
            <a:spLocks noGrp="1"/>
          </p:cNvSpPr>
          <p:nvPr>
            <p:ph type="ftr" sz="quarter" idx="3"/>
          </p:nvPr>
        </p:nvSpPr>
        <p:spPr>
          <a:xfrm>
            <a:off x="6856276" y="6492875"/>
            <a:ext cx="5168349" cy="365125"/>
          </a:xfrm>
          <a:prstGeom prst="rect">
            <a:avLst/>
          </a:prstGeom>
        </p:spPr>
        <p:txBody>
          <a:bodyPr vert="horz" lIns="91440" tIns="45720" rIns="91440" bIns="45720" rtlCol="0" anchor="ctr"/>
          <a:lstStyle>
            <a:lvl1pPr algn="l">
              <a:defRPr sz="1200" b="1" i="0" cap="small" baseline="0">
                <a:solidFill>
                  <a:schemeClr val="tx1"/>
                </a:solidFill>
                <a:effectLst>
                  <a:outerShdw blurRad="50800" dist="38100" dir="2700000" algn="tl" rotWithShape="0">
                    <a:srgbClr val="000000">
                      <a:alpha val="43000"/>
                    </a:srgbClr>
                  </a:outerShdw>
                </a:effectLst>
                <a:latin typeface="+mn-lt"/>
              </a:defRPr>
            </a:lvl1pPr>
          </a:lstStyle>
          <a:p>
            <a:r>
              <a:rPr lang="en-US"/>
              <a:t>Sports Analytics Club Program - Fordham Preparatory School</a:t>
            </a:r>
            <a:endParaRPr lang="en-US" dirty="0"/>
          </a:p>
        </p:txBody>
      </p:sp>
      <p:sp>
        <p:nvSpPr>
          <p:cNvPr id="9" name="Slide Number Placeholder 5">
            <a:extLst>
              <a:ext uri="{FF2B5EF4-FFF2-40B4-BE49-F238E27FC236}">
                <a16:creationId xmlns:a16="http://schemas.microsoft.com/office/drawing/2014/main" id="{3A59C011-22A2-0645-AD2D-DF2666D780BB}"/>
              </a:ext>
            </a:extLst>
          </p:cNvPr>
          <p:cNvSpPr>
            <a:spLocks noGrp="1"/>
          </p:cNvSpPr>
          <p:nvPr>
            <p:ph type="sldNum" sz="quarter" idx="4"/>
          </p:nvPr>
        </p:nvSpPr>
        <p:spPr>
          <a:xfrm>
            <a:off x="11640833" y="6492875"/>
            <a:ext cx="551167" cy="365125"/>
          </a:xfrm>
          <a:prstGeom prst="rect">
            <a:avLst/>
          </a:prstGeom>
        </p:spPr>
        <p:txBody>
          <a:bodyPr vert="horz" lIns="91440" tIns="45720" rIns="91440" bIns="45720" rtlCol="0" anchor="ctr"/>
          <a:lstStyle>
            <a:lvl1pPr algn="r">
              <a:defRPr sz="1100" b="1" i="0">
                <a:solidFill>
                  <a:schemeClr val="tx1"/>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FDF845-454D-D643-8FB6-9B484FF96308}" type="datetime1">
              <a:rPr lang="en-US" smtClean="0"/>
              <a:t>9/13/22</a:t>
            </a:fld>
            <a:endParaRPr lang="en-US" dirty="0"/>
          </a:p>
        </p:txBody>
      </p:sp>
      <p:sp>
        <p:nvSpPr>
          <p:cNvPr id="7" name="Footer Placeholder 4">
            <a:extLst>
              <a:ext uri="{FF2B5EF4-FFF2-40B4-BE49-F238E27FC236}">
                <a16:creationId xmlns:a16="http://schemas.microsoft.com/office/drawing/2014/main" id="{1317123C-F8A3-B145-9F9E-98CA432B83EB}"/>
              </a:ext>
            </a:extLst>
          </p:cNvPr>
          <p:cNvSpPr>
            <a:spLocks noGrp="1"/>
          </p:cNvSpPr>
          <p:nvPr>
            <p:ph type="ftr" sz="quarter" idx="3"/>
          </p:nvPr>
        </p:nvSpPr>
        <p:spPr>
          <a:xfrm>
            <a:off x="6856276" y="6492875"/>
            <a:ext cx="5168349" cy="365125"/>
          </a:xfrm>
          <a:prstGeom prst="rect">
            <a:avLst/>
          </a:prstGeom>
        </p:spPr>
        <p:txBody>
          <a:bodyPr vert="horz" lIns="91440" tIns="45720" rIns="91440" bIns="45720" rtlCol="0" anchor="ctr"/>
          <a:lstStyle>
            <a:lvl1pPr algn="l">
              <a:defRPr sz="1200" b="1" i="0" cap="small" baseline="0">
                <a:solidFill>
                  <a:schemeClr val="tx1"/>
                </a:solidFill>
                <a:effectLst>
                  <a:outerShdw blurRad="50800" dist="38100" dir="2700000" algn="tl" rotWithShape="0">
                    <a:srgbClr val="000000">
                      <a:alpha val="43000"/>
                    </a:srgbClr>
                  </a:outerShdw>
                </a:effectLst>
                <a:latin typeface="+mn-lt"/>
              </a:defRPr>
            </a:lvl1pPr>
          </a:lstStyle>
          <a:p>
            <a:r>
              <a:rPr lang="en-US"/>
              <a:t>Sports Analytics Club Program - Fordham Preparatory School</a:t>
            </a:r>
            <a:endParaRPr lang="en-US" dirty="0"/>
          </a:p>
        </p:txBody>
      </p:sp>
      <p:sp>
        <p:nvSpPr>
          <p:cNvPr id="8" name="Slide Number Placeholder 5">
            <a:extLst>
              <a:ext uri="{FF2B5EF4-FFF2-40B4-BE49-F238E27FC236}">
                <a16:creationId xmlns:a16="http://schemas.microsoft.com/office/drawing/2014/main" id="{090B6B9E-ED7D-9B4C-8F8D-17221A80D0D6}"/>
              </a:ext>
            </a:extLst>
          </p:cNvPr>
          <p:cNvSpPr>
            <a:spLocks noGrp="1"/>
          </p:cNvSpPr>
          <p:nvPr>
            <p:ph type="sldNum" sz="quarter" idx="4"/>
          </p:nvPr>
        </p:nvSpPr>
        <p:spPr>
          <a:xfrm>
            <a:off x="11640833" y="6492875"/>
            <a:ext cx="551167" cy="365125"/>
          </a:xfrm>
          <a:prstGeom prst="rect">
            <a:avLst/>
          </a:prstGeom>
        </p:spPr>
        <p:txBody>
          <a:bodyPr vert="horz" lIns="91440" tIns="45720" rIns="91440" bIns="45720" rtlCol="0" anchor="ctr"/>
          <a:lstStyle>
            <a:lvl1pPr algn="r">
              <a:defRPr sz="1100" b="1" i="0">
                <a:solidFill>
                  <a:schemeClr val="tx1"/>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1_Title Only">
    <p:spTree>
      <p:nvGrpSpPr>
        <p:cNvPr id="1" name=""/>
        <p:cNvGrpSpPr/>
        <p:nvPr/>
      </p:nvGrpSpPr>
      <p:grpSpPr>
        <a:xfrm>
          <a:off x="0" y="0"/>
          <a:ext cx="0" cy="0"/>
          <a:chOff x="0" y="0"/>
          <a:chExt cx="0" cy="0"/>
        </a:xfrm>
      </p:grpSpPr>
      <p:sp>
        <p:nvSpPr>
          <p:cNvPr id="90" name="Slide Title"/>
          <p:cNvSpPr txBox="1">
            <a:spLocks noGrp="1"/>
          </p:cNvSpPr>
          <p:nvPr>
            <p:ph type="title" hasCustomPrompt="1"/>
          </p:nvPr>
        </p:nvSpPr>
        <p:spPr>
          <a:xfrm>
            <a:off x="863600" y="869950"/>
            <a:ext cx="10464800" cy="1614786"/>
          </a:xfrm>
          <a:prstGeom prst="rect">
            <a:avLst/>
          </a:prstGeom>
        </p:spPr>
        <p:txBody>
          <a:bodyPr anchor="t"/>
          <a:lstStyle/>
          <a:p>
            <a:r>
              <a:t>Slide Title</a:t>
            </a:r>
          </a:p>
        </p:txBody>
      </p:sp>
      <p:sp>
        <p:nvSpPr>
          <p:cNvPr id="91" name="Author and Date"/>
          <p:cNvSpPr txBox="1">
            <a:spLocks noGrp="1"/>
          </p:cNvSpPr>
          <p:nvPr>
            <p:ph type="body" sz="quarter" idx="21" hasCustomPrompt="1"/>
          </p:nvPr>
        </p:nvSpPr>
        <p:spPr>
          <a:xfrm>
            <a:off x="863600" y="501650"/>
            <a:ext cx="10464800" cy="241300"/>
          </a:xfrm>
          <a:prstGeom prst="rect">
            <a:avLst/>
          </a:prstGeom>
        </p:spPr>
        <p:txBody>
          <a:bodyPr anchor="ctr"/>
          <a:lstStyle>
            <a:lvl1pPr defTabSz="342900">
              <a:lnSpc>
                <a:spcPct val="100000"/>
              </a:lnSpc>
              <a:defRPr sz="1000" b="1" cap="all" spc="0">
                <a:solidFill>
                  <a:srgbClr val="227AAF"/>
                </a:solidFill>
              </a:defRPr>
            </a:lvl1pPr>
          </a:lstStyle>
          <a:p>
            <a:r>
              <a:t>Author and Date</a:t>
            </a:r>
          </a:p>
        </p:txBody>
      </p:sp>
      <p:sp>
        <p:nvSpPr>
          <p:cNvPr id="5" name="Footer Placeholder 4">
            <a:extLst>
              <a:ext uri="{FF2B5EF4-FFF2-40B4-BE49-F238E27FC236}">
                <a16:creationId xmlns:a16="http://schemas.microsoft.com/office/drawing/2014/main" id="{68E92F0C-525A-B544-B7D5-8D5D5CE8ED1F}"/>
              </a:ext>
            </a:extLst>
          </p:cNvPr>
          <p:cNvSpPr>
            <a:spLocks noGrp="1"/>
          </p:cNvSpPr>
          <p:nvPr>
            <p:ph type="ftr" sz="quarter" idx="3"/>
          </p:nvPr>
        </p:nvSpPr>
        <p:spPr>
          <a:xfrm>
            <a:off x="6856276" y="6492875"/>
            <a:ext cx="5168349" cy="365125"/>
          </a:xfrm>
          <a:prstGeom prst="rect">
            <a:avLst/>
          </a:prstGeom>
        </p:spPr>
        <p:txBody>
          <a:bodyPr vert="horz" lIns="91440" tIns="45720" rIns="91440" bIns="45720" rtlCol="0" anchor="ctr"/>
          <a:lstStyle>
            <a:lvl1pPr algn="l">
              <a:defRPr sz="1200" b="1" i="0" cap="small" baseline="0">
                <a:solidFill>
                  <a:schemeClr val="tx1"/>
                </a:solidFill>
                <a:effectLst>
                  <a:outerShdw blurRad="50800" dist="38100" dir="2700000" algn="tl" rotWithShape="0">
                    <a:srgbClr val="000000">
                      <a:alpha val="43000"/>
                    </a:srgbClr>
                  </a:outerShdw>
                </a:effectLst>
                <a:latin typeface="+mn-lt"/>
              </a:defRPr>
            </a:lvl1pPr>
          </a:lstStyle>
          <a:p>
            <a:r>
              <a:rPr lang="en-US"/>
              <a:t>Sports Analytics Club Program - Fordham Preparatory School</a:t>
            </a:r>
            <a:endParaRPr lang="en-US" dirty="0"/>
          </a:p>
        </p:txBody>
      </p:sp>
      <p:sp>
        <p:nvSpPr>
          <p:cNvPr id="6" name="Slide Number Placeholder 5">
            <a:extLst>
              <a:ext uri="{FF2B5EF4-FFF2-40B4-BE49-F238E27FC236}">
                <a16:creationId xmlns:a16="http://schemas.microsoft.com/office/drawing/2014/main" id="{47EC164F-6382-5541-88B3-54555669EF5E}"/>
              </a:ext>
            </a:extLst>
          </p:cNvPr>
          <p:cNvSpPr>
            <a:spLocks noGrp="1"/>
          </p:cNvSpPr>
          <p:nvPr>
            <p:ph type="sldNum" sz="quarter" idx="4"/>
          </p:nvPr>
        </p:nvSpPr>
        <p:spPr>
          <a:xfrm>
            <a:off x="11640833" y="6492875"/>
            <a:ext cx="551167" cy="365125"/>
          </a:xfrm>
          <a:prstGeom prst="rect">
            <a:avLst/>
          </a:prstGeom>
        </p:spPr>
        <p:txBody>
          <a:bodyPr vert="horz" lIns="91440" tIns="45720" rIns="91440" bIns="45720" rtlCol="0" anchor="ctr"/>
          <a:lstStyle>
            <a:lvl1pPr algn="r">
              <a:defRPr sz="1100" b="1" i="0">
                <a:solidFill>
                  <a:schemeClr val="tx1"/>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3797241"/>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9" name="Slide Title"/>
          <p:cNvSpPr txBox="1">
            <a:spLocks noGrp="1"/>
          </p:cNvSpPr>
          <p:nvPr>
            <p:ph type="title" hasCustomPrompt="1"/>
          </p:nvPr>
        </p:nvSpPr>
        <p:spPr>
          <a:xfrm>
            <a:off x="863600" y="869950"/>
            <a:ext cx="10464800" cy="1612678"/>
          </a:xfrm>
          <a:prstGeom prst="rect">
            <a:avLst/>
          </a:prstGeom>
        </p:spPr>
        <p:txBody>
          <a:bodyPr anchor="t"/>
          <a:lstStyle/>
          <a:p>
            <a:r>
              <a:t>Slide Title</a:t>
            </a:r>
          </a:p>
        </p:txBody>
      </p:sp>
      <p:sp>
        <p:nvSpPr>
          <p:cNvPr id="50" name="Author and Date"/>
          <p:cNvSpPr txBox="1">
            <a:spLocks noGrp="1"/>
          </p:cNvSpPr>
          <p:nvPr>
            <p:ph type="body" sz="quarter" idx="21" hasCustomPrompt="1"/>
          </p:nvPr>
        </p:nvSpPr>
        <p:spPr>
          <a:xfrm>
            <a:off x="863600" y="501650"/>
            <a:ext cx="10464800" cy="241300"/>
          </a:xfrm>
          <a:prstGeom prst="rect">
            <a:avLst/>
          </a:prstGeom>
        </p:spPr>
        <p:txBody>
          <a:bodyPr anchor="ctr"/>
          <a:lstStyle>
            <a:lvl1pPr defTabSz="342900">
              <a:lnSpc>
                <a:spcPct val="100000"/>
              </a:lnSpc>
              <a:defRPr sz="1000" b="1" cap="all" spc="0">
                <a:solidFill>
                  <a:srgbClr val="227AAF"/>
                </a:solidFill>
              </a:defRPr>
            </a:lvl1pPr>
          </a:lstStyle>
          <a:p>
            <a:r>
              <a:t>Author and Date</a:t>
            </a:r>
          </a:p>
        </p:txBody>
      </p:sp>
      <p:sp>
        <p:nvSpPr>
          <p:cNvPr id="51" name="Body Level One…"/>
          <p:cNvSpPr txBox="1">
            <a:spLocks noGrp="1"/>
          </p:cNvSpPr>
          <p:nvPr>
            <p:ph type="body" sz="half" idx="1" hasCustomPrompt="1"/>
          </p:nvPr>
        </p:nvSpPr>
        <p:spPr>
          <a:xfrm>
            <a:off x="863600" y="2482850"/>
            <a:ext cx="10464800" cy="3082925"/>
          </a:xfrm>
          <a:prstGeom prst="rect">
            <a:avLst/>
          </a:prstGeom>
        </p:spPr>
        <p:txBody>
          <a:bodyPr numCol="2" spcCol="1046480"/>
          <a:lstStyle>
            <a:lvl1pPr marL="241300" indent="-241300" algn="l" defTabSz="6350">
              <a:lnSpc>
                <a:spcPct val="80000"/>
              </a:lnSpc>
              <a:spcBef>
                <a:spcPts val="1200"/>
              </a:spcBef>
              <a:buSzPct val="100000"/>
              <a:buChar char="•"/>
              <a:tabLst>
                <a:tab pos="177800" algn="l"/>
                <a:tab pos="355600" algn="l"/>
                <a:tab pos="533400" algn="l"/>
                <a:tab pos="711200" algn="l"/>
                <a:tab pos="889000" algn="l"/>
                <a:tab pos="1066800" algn="l"/>
                <a:tab pos="1244600" algn="l"/>
                <a:tab pos="1422400" algn="l"/>
                <a:tab pos="1600200" algn="l"/>
                <a:tab pos="1778000" algn="l"/>
                <a:tab pos="1955800" algn="l"/>
                <a:tab pos="2133600" algn="l"/>
              </a:tabLst>
              <a:defRPr sz="1800" spc="0">
                <a:solidFill>
                  <a:srgbClr val="4A4A4A"/>
                </a:solidFill>
                <a:latin typeface="Avenir Next Medium"/>
                <a:ea typeface="Avenir Next Medium"/>
                <a:cs typeface="Avenir Next Medium"/>
                <a:sym typeface="Avenir Next Medium"/>
              </a:defRPr>
            </a:lvl1pPr>
            <a:lvl2pPr marL="482600" indent="-241300" algn="l" defTabSz="6350">
              <a:lnSpc>
                <a:spcPct val="80000"/>
              </a:lnSpc>
              <a:spcBef>
                <a:spcPts val="1200"/>
              </a:spcBef>
              <a:buSzPct val="100000"/>
              <a:buChar char="•"/>
              <a:tabLst>
                <a:tab pos="177800" algn="l"/>
                <a:tab pos="355600" algn="l"/>
                <a:tab pos="533400" algn="l"/>
                <a:tab pos="711200" algn="l"/>
                <a:tab pos="889000" algn="l"/>
                <a:tab pos="1066800" algn="l"/>
                <a:tab pos="1244600" algn="l"/>
                <a:tab pos="1422400" algn="l"/>
                <a:tab pos="1600200" algn="l"/>
                <a:tab pos="1778000" algn="l"/>
                <a:tab pos="1955800" algn="l"/>
                <a:tab pos="2133600" algn="l"/>
              </a:tabLst>
              <a:defRPr sz="1800" spc="0">
                <a:solidFill>
                  <a:srgbClr val="4A4A4A"/>
                </a:solidFill>
                <a:latin typeface="Avenir Next Medium"/>
                <a:ea typeface="Avenir Next Medium"/>
                <a:cs typeface="Avenir Next Medium"/>
                <a:sym typeface="Avenir Next Medium"/>
              </a:defRPr>
            </a:lvl2pPr>
            <a:lvl3pPr marL="723900" indent="-241300" algn="l" defTabSz="6350">
              <a:lnSpc>
                <a:spcPct val="80000"/>
              </a:lnSpc>
              <a:spcBef>
                <a:spcPts val="1200"/>
              </a:spcBef>
              <a:buSzPct val="100000"/>
              <a:buChar char="•"/>
              <a:tabLst>
                <a:tab pos="177800" algn="l"/>
                <a:tab pos="355600" algn="l"/>
                <a:tab pos="533400" algn="l"/>
                <a:tab pos="711200" algn="l"/>
                <a:tab pos="889000" algn="l"/>
                <a:tab pos="1066800" algn="l"/>
                <a:tab pos="1244600" algn="l"/>
                <a:tab pos="1422400" algn="l"/>
                <a:tab pos="1600200" algn="l"/>
                <a:tab pos="1778000" algn="l"/>
                <a:tab pos="1955800" algn="l"/>
                <a:tab pos="2133600" algn="l"/>
              </a:tabLst>
              <a:defRPr sz="1800" spc="0">
                <a:solidFill>
                  <a:srgbClr val="4A4A4A"/>
                </a:solidFill>
                <a:latin typeface="Avenir Next Medium"/>
                <a:ea typeface="Avenir Next Medium"/>
                <a:cs typeface="Avenir Next Medium"/>
                <a:sym typeface="Avenir Next Medium"/>
              </a:defRPr>
            </a:lvl3pPr>
            <a:lvl4pPr marL="965200" indent="-241300" algn="l" defTabSz="6350">
              <a:lnSpc>
                <a:spcPct val="80000"/>
              </a:lnSpc>
              <a:spcBef>
                <a:spcPts val="1200"/>
              </a:spcBef>
              <a:buSzPct val="100000"/>
              <a:buChar char="•"/>
              <a:tabLst>
                <a:tab pos="177800" algn="l"/>
                <a:tab pos="355600" algn="l"/>
                <a:tab pos="533400" algn="l"/>
                <a:tab pos="711200" algn="l"/>
                <a:tab pos="889000" algn="l"/>
                <a:tab pos="1066800" algn="l"/>
                <a:tab pos="1244600" algn="l"/>
                <a:tab pos="1422400" algn="l"/>
                <a:tab pos="1600200" algn="l"/>
                <a:tab pos="1778000" algn="l"/>
                <a:tab pos="1955800" algn="l"/>
                <a:tab pos="2133600" algn="l"/>
              </a:tabLst>
              <a:defRPr sz="1800" spc="0">
                <a:solidFill>
                  <a:srgbClr val="4A4A4A"/>
                </a:solidFill>
                <a:latin typeface="Avenir Next Medium"/>
                <a:ea typeface="Avenir Next Medium"/>
                <a:cs typeface="Avenir Next Medium"/>
                <a:sym typeface="Avenir Next Medium"/>
              </a:defRPr>
            </a:lvl4pPr>
            <a:lvl5pPr marL="1206500" indent="-241300" algn="l" defTabSz="6350">
              <a:lnSpc>
                <a:spcPct val="80000"/>
              </a:lnSpc>
              <a:spcBef>
                <a:spcPts val="1200"/>
              </a:spcBef>
              <a:buSzPct val="100000"/>
              <a:buChar char="•"/>
              <a:tabLst>
                <a:tab pos="177800" algn="l"/>
                <a:tab pos="355600" algn="l"/>
                <a:tab pos="533400" algn="l"/>
                <a:tab pos="711200" algn="l"/>
                <a:tab pos="889000" algn="l"/>
                <a:tab pos="1066800" algn="l"/>
                <a:tab pos="1244600" algn="l"/>
                <a:tab pos="1422400" algn="l"/>
                <a:tab pos="1600200" algn="l"/>
                <a:tab pos="1778000" algn="l"/>
                <a:tab pos="1955800" algn="l"/>
                <a:tab pos="2133600" algn="l"/>
              </a:tabLst>
              <a:defRPr sz="1800" spc="0">
                <a:solidFill>
                  <a:srgbClr val="4A4A4A"/>
                </a:solidFill>
                <a:latin typeface="Avenir Next Medium"/>
                <a:ea typeface="Avenir Next Medium"/>
                <a:cs typeface="Avenir Next Medium"/>
                <a:sym typeface="Avenir Next Medium"/>
              </a:defRPr>
            </a:lvl5pPr>
          </a:lstStyle>
          <a:p>
            <a:r>
              <a:t>Slide bullet text</a:t>
            </a:r>
          </a:p>
          <a:p>
            <a:pPr lvl="1"/>
            <a:endParaRPr/>
          </a:p>
          <a:p>
            <a:pPr lvl="2"/>
            <a:endParaRPr/>
          </a:p>
          <a:p>
            <a:pPr lvl="3"/>
            <a:endParaRPr/>
          </a:p>
          <a:p>
            <a:pPr lvl="4"/>
            <a:endParaRPr/>
          </a:p>
        </p:txBody>
      </p:sp>
      <p:sp>
        <p:nvSpPr>
          <p:cNvPr id="7" name="Slide Number Placeholder 5">
            <a:extLst>
              <a:ext uri="{FF2B5EF4-FFF2-40B4-BE49-F238E27FC236}">
                <a16:creationId xmlns:a16="http://schemas.microsoft.com/office/drawing/2014/main" id="{39FAF030-1495-EB42-8287-95B41422591B}"/>
              </a:ext>
            </a:extLst>
          </p:cNvPr>
          <p:cNvSpPr>
            <a:spLocks noGrp="1"/>
          </p:cNvSpPr>
          <p:nvPr>
            <p:ph type="sldNum" sz="quarter" idx="4"/>
          </p:nvPr>
        </p:nvSpPr>
        <p:spPr>
          <a:xfrm>
            <a:off x="11640833" y="6492875"/>
            <a:ext cx="551167" cy="365125"/>
          </a:xfrm>
          <a:prstGeom prst="rect">
            <a:avLst/>
          </a:prstGeom>
        </p:spPr>
        <p:txBody>
          <a:bodyPr vert="horz" lIns="91440" tIns="45720" rIns="91440" bIns="45720" rtlCol="0" anchor="ctr"/>
          <a:lstStyle>
            <a:lvl1pPr algn="r">
              <a:defRPr sz="1100" b="1" i="0">
                <a:solidFill>
                  <a:schemeClr val="tx1"/>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1201063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a:extLst>
              <a:ext uri="{FF2B5EF4-FFF2-40B4-BE49-F238E27FC236}">
                <a16:creationId xmlns:a16="http://schemas.microsoft.com/office/drawing/2014/main" id="{29D3F84F-C94C-024A-8EBB-D94C98B96362}"/>
              </a:ext>
            </a:extLst>
          </p:cNvPr>
          <p:cNvSpPr>
            <a:spLocks noGrp="1"/>
          </p:cNvSpPr>
          <p:nvPr>
            <p:ph type="dt" sz="half" idx="10"/>
          </p:nvPr>
        </p:nvSpPr>
        <p:spPr/>
        <p:txBody>
          <a:bodyPr/>
          <a:lstStyle/>
          <a:p>
            <a:fld id="{86C9D395-B1EB-CC43-A1A4-87088A8BEE42}" type="datetime1">
              <a:rPr lang="en-US" smtClean="0"/>
              <a:t>9/13/22</a:t>
            </a:fld>
            <a:endParaRPr lang="en-US" dirty="0"/>
          </a:p>
        </p:txBody>
      </p:sp>
      <p:sp>
        <p:nvSpPr>
          <p:cNvPr id="12" name="Footer Placeholder 11">
            <a:extLst>
              <a:ext uri="{FF2B5EF4-FFF2-40B4-BE49-F238E27FC236}">
                <a16:creationId xmlns:a16="http://schemas.microsoft.com/office/drawing/2014/main" id="{7411BE33-EFAC-EA42-AE11-C4EE2D3EB596}"/>
              </a:ext>
            </a:extLst>
          </p:cNvPr>
          <p:cNvSpPr>
            <a:spLocks noGrp="1"/>
          </p:cNvSpPr>
          <p:nvPr>
            <p:ph type="ftr" sz="quarter" idx="11"/>
          </p:nvPr>
        </p:nvSpPr>
        <p:spPr/>
        <p:txBody>
          <a:bodyPr/>
          <a:lstStyle/>
          <a:p>
            <a:r>
              <a:rPr lang="en-US"/>
              <a:t>Sports Analytics Club Program - Fordham Preparatory School</a:t>
            </a:r>
          </a:p>
        </p:txBody>
      </p:sp>
      <p:sp>
        <p:nvSpPr>
          <p:cNvPr id="13" name="Slide Number Placeholder 12">
            <a:extLst>
              <a:ext uri="{FF2B5EF4-FFF2-40B4-BE49-F238E27FC236}">
                <a16:creationId xmlns:a16="http://schemas.microsoft.com/office/drawing/2014/main" id="{5F94D0DA-A34B-D14D-8A3B-1FFFCE47B0DA}"/>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0A6D8E-D737-B248-856D-D609DBBE6016}" type="datetime1">
              <a:rPr lang="en-US" smtClean="0"/>
              <a:t>9/13/22</a:t>
            </a:fld>
            <a:endParaRPr lang="en-US" dirty="0"/>
          </a:p>
        </p:txBody>
      </p:sp>
      <p:sp>
        <p:nvSpPr>
          <p:cNvPr id="8" name="Footer Placeholder 7"/>
          <p:cNvSpPr>
            <a:spLocks noGrp="1"/>
          </p:cNvSpPr>
          <p:nvPr>
            <p:ph type="ftr" sz="quarter" idx="11"/>
          </p:nvPr>
        </p:nvSpPr>
        <p:spPr>
          <a:xfrm>
            <a:off x="5711687" y="6340475"/>
            <a:ext cx="5168349" cy="365125"/>
          </a:xfrm>
          <a:prstGeom prst="rect">
            <a:avLst/>
          </a:prstGeom>
        </p:spPr>
        <p:txBody>
          <a:bodyPr/>
          <a:lstStyle/>
          <a:p>
            <a:r>
              <a:rPr lang="en-US" dirty="0"/>
              <a:t>Sports Analytics Club Program - Fordham Preparatory School</a:t>
            </a:r>
          </a:p>
        </p:txBody>
      </p:sp>
      <p:sp>
        <p:nvSpPr>
          <p:cNvPr id="9" name="Slide Number Placeholder 8"/>
          <p:cNvSpPr>
            <a:spLocks noGrp="1"/>
          </p:cNvSpPr>
          <p:nvPr>
            <p:ph type="sldNum" sz="quarter" idx="12"/>
          </p:nvPr>
        </p:nvSpPr>
        <p:spPr>
          <a:xfrm>
            <a:off x="10496244" y="6340475"/>
            <a:ext cx="551167"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02A6081-ED16-D04F-9267-7A0C3873F835}" type="datetime1">
              <a:rPr lang="en-US" smtClean="0"/>
              <a:t>9/13/22</a:t>
            </a:fld>
            <a:endParaRPr lang="en-US" dirty="0"/>
          </a:p>
        </p:txBody>
      </p:sp>
      <p:sp>
        <p:nvSpPr>
          <p:cNvPr id="4" name="Footer Placeholder 3"/>
          <p:cNvSpPr>
            <a:spLocks noGrp="1"/>
          </p:cNvSpPr>
          <p:nvPr>
            <p:ph type="ftr" sz="quarter" idx="11"/>
          </p:nvPr>
        </p:nvSpPr>
        <p:spPr>
          <a:xfrm>
            <a:off x="5711687" y="6340475"/>
            <a:ext cx="5168349" cy="365125"/>
          </a:xfrm>
          <a:prstGeom prst="rect">
            <a:avLst/>
          </a:prstGeom>
        </p:spPr>
        <p:txBody>
          <a:bodyPr/>
          <a:lstStyle/>
          <a:p>
            <a:r>
              <a:rPr lang="en-US"/>
              <a:t>Sports Analytics Club Program - Fordham Preparatory School</a:t>
            </a:r>
            <a:endParaRPr lang="en-US" dirty="0"/>
          </a:p>
        </p:txBody>
      </p:sp>
      <p:sp>
        <p:nvSpPr>
          <p:cNvPr id="5" name="Slide Number Placeholder 4"/>
          <p:cNvSpPr>
            <a:spLocks noGrp="1"/>
          </p:cNvSpPr>
          <p:nvPr>
            <p:ph type="sldNum" sz="quarter" idx="12"/>
          </p:nvPr>
        </p:nvSpPr>
        <p:spPr>
          <a:xfrm>
            <a:off x="10496244" y="6340475"/>
            <a:ext cx="551167"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837611" y="5883275"/>
            <a:ext cx="2162061" cy="365125"/>
          </a:xfrm>
        </p:spPr>
        <p:txBody>
          <a:bodyPr/>
          <a:lstStyle>
            <a:lvl1pPr>
              <a:defRPr sz="1100" cap="small" baseline="0"/>
            </a:lvl1pPr>
          </a:lstStyle>
          <a:p>
            <a:fld id="{E065DCC2-D5F9-6A45-A9CC-D3F7FA793299}" type="datetime1">
              <a:rPr lang="en-US" smtClean="0"/>
              <a:t>9/13/22</a:t>
            </a:fld>
            <a:endParaRPr lang="en-US" dirty="0"/>
          </a:p>
        </p:txBody>
      </p:sp>
      <p:sp>
        <p:nvSpPr>
          <p:cNvPr id="3" name="Footer Placeholder 2"/>
          <p:cNvSpPr>
            <a:spLocks noGrp="1"/>
          </p:cNvSpPr>
          <p:nvPr>
            <p:ph type="ftr" sz="quarter" idx="11"/>
          </p:nvPr>
        </p:nvSpPr>
        <p:spPr>
          <a:xfrm>
            <a:off x="7076661" y="6492875"/>
            <a:ext cx="4294227" cy="365125"/>
          </a:xfrm>
          <a:prstGeom prst="rect">
            <a:avLst/>
          </a:prstGeom>
        </p:spPr>
        <p:txBody>
          <a:bodyPr/>
          <a:lstStyle>
            <a:lvl1pPr>
              <a:defRPr sz="1100" cap="small" baseline="0">
                <a:solidFill>
                  <a:schemeClr val="tx1">
                    <a:lumMod val="85000"/>
                  </a:schemeClr>
                </a:solidFill>
              </a:defRPr>
            </a:lvl1pPr>
          </a:lstStyle>
          <a:p>
            <a:r>
              <a:rPr lang="en-US" dirty="0"/>
              <a:t>Sports Analytics Club Program - Fordham Preparatory School</a:t>
            </a:r>
          </a:p>
        </p:txBody>
      </p:sp>
      <p:sp>
        <p:nvSpPr>
          <p:cNvPr id="4" name="Slide Number Placeholder 3"/>
          <p:cNvSpPr>
            <a:spLocks noGrp="1"/>
          </p:cNvSpPr>
          <p:nvPr>
            <p:ph type="sldNum" sz="quarter" idx="12"/>
          </p:nvPr>
        </p:nvSpPr>
        <p:spPr>
          <a:xfrm>
            <a:off x="11370888" y="6492875"/>
            <a:ext cx="701844" cy="365125"/>
          </a:xfrm>
          <a:prstGeom prst="rect">
            <a:avLst/>
          </a:prstGeom>
        </p:spPr>
        <p:txBody>
          <a:bodyPr/>
          <a:lstStyle>
            <a:lvl1pPr>
              <a:defRPr sz="1100" cap="small" baseline="0">
                <a:solidFill>
                  <a:schemeClr val="tx1">
                    <a:lumMod val="85000"/>
                  </a:schemeClr>
                </a:solidFill>
              </a:defRPr>
            </a:lvl1pPr>
          </a:lstStyle>
          <a:p>
            <a:r>
              <a:rPr lang="en-US" dirty="0"/>
              <a:t>Page </a:t>
            </a:r>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8B524B1-9F12-9C45-849B-E9D7FC2BDFAA}" type="datetime1">
              <a:rPr lang="en-US" smtClean="0"/>
              <a:t>9/13/22</a:t>
            </a:fld>
            <a:endParaRPr lang="en-US" dirty="0"/>
          </a:p>
        </p:txBody>
      </p:sp>
      <p:sp>
        <p:nvSpPr>
          <p:cNvPr id="7" name="Slide Number Placeholder 6"/>
          <p:cNvSpPr>
            <a:spLocks noGrp="1"/>
          </p:cNvSpPr>
          <p:nvPr>
            <p:ph type="sldNum" sz="quarter" idx="12"/>
          </p:nvPr>
        </p:nvSpPr>
        <p:spPr>
          <a:xfrm>
            <a:off x="10496244" y="6340475"/>
            <a:ext cx="551167"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a:xfrm>
            <a:off x="10742612" y="5883275"/>
            <a:ext cx="322567" cy="365125"/>
          </a:xfrm>
          <a:prstGeom prst="rect">
            <a:avLst/>
          </a:prstGeom>
        </p:spPr>
        <p:txBody>
          <a:bodyPr/>
          <a:lstStyle/>
          <a:p>
            <a:fld id="{D57F1E4F-1CFF-5643-939E-217C01CDF565}" type="slidenum">
              <a:rPr lang="en-US" dirty="0"/>
              <a:pPr/>
              <a:t>‹#›</a:t>
            </a:fld>
            <a:endParaRPr lang="en-US" dirty="0"/>
          </a:p>
        </p:txBody>
      </p:sp>
      <p:sp>
        <p:nvSpPr>
          <p:cNvPr id="3" name="Date Placeholder 2">
            <a:extLst>
              <a:ext uri="{FF2B5EF4-FFF2-40B4-BE49-F238E27FC236}">
                <a16:creationId xmlns:a16="http://schemas.microsoft.com/office/drawing/2014/main" id="{156E7C38-3D09-5E40-B052-7F12F8208487}"/>
              </a:ext>
            </a:extLst>
          </p:cNvPr>
          <p:cNvSpPr>
            <a:spLocks noGrp="1"/>
          </p:cNvSpPr>
          <p:nvPr>
            <p:ph type="dt" sz="half" idx="13"/>
          </p:nvPr>
        </p:nvSpPr>
        <p:spPr/>
        <p:txBody>
          <a:bodyPr/>
          <a:lstStyle/>
          <a:p>
            <a:fld id="{3C0E2419-BDCF-564B-92A5-AAB628EC9C9E}" type="datetime1">
              <a:rPr lang="en-US" smtClean="0"/>
              <a:t>9/13/22</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alphaModFix amt="98000"/>
            <a:extLst>
              <a:ext uri="{BEBA8EAE-BF5A-486C-A8C5-ECC9F3942E4B}">
                <a14:imgProps xmlns:a14="http://schemas.microsoft.com/office/drawing/2010/main">
                  <a14:imgLayer r:embed="rId22">
                    <a14:imgEffect>
                      <a14:sharpenSoften amount="-100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69B9D069-9AFC-D64C-B1F2-DD44A7E94450}" type="datetime1">
              <a:rPr lang="en-US" smtClean="0"/>
              <a:t>9/13/22</a:t>
            </a:fld>
            <a:endParaRPr lang="en-US" dirty="0"/>
          </a:p>
        </p:txBody>
      </p:sp>
      <p:sp>
        <p:nvSpPr>
          <p:cNvPr id="10" name="Slide Number Placeholder 5">
            <a:extLst>
              <a:ext uri="{FF2B5EF4-FFF2-40B4-BE49-F238E27FC236}">
                <a16:creationId xmlns:a16="http://schemas.microsoft.com/office/drawing/2014/main" id="{B11CDBCC-4DE2-AE49-82B1-C2EFA1EC36E9}"/>
              </a:ext>
            </a:extLst>
          </p:cNvPr>
          <p:cNvSpPr>
            <a:spLocks noGrp="1"/>
          </p:cNvSpPr>
          <p:nvPr>
            <p:ph type="sldNum" sz="quarter" idx="4"/>
          </p:nvPr>
        </p:nvSpPr>
        <p:spPr>
          <a:xfrm>
            <a:off x="11640833" y="6492875"/>
            <a:ext cx="551167" cy="365125"/>
          </a:xfrm>
          <a:prstGeom prst="rect">
            <a:avLst/>
          </a:prstGeom>
        </p:spPr>
        <p:txBody>
          <a:bodyPr vert="horz" lIns="91440" tIns="45720" rIns="91440" bIns="45720" rtlCol="0" anchor="ctr"/>
          <a:lstStyle>
            <a:lvl1pPr algn="r">
              <a:defRPr sz="1100" b="1" i="0">
                <a:solidFill>
                  <a:schemeClr val="tx1"/>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dirty="0"/>
          </a:p>
        </p:txBody>
      </p:sp>
      <p:sp>
        <p:nvSpPr>
          <p:cNvPr id="11" name="Footer Placeholder 10">
            <a:extLst>
              <a:ext uri="{FF2B5EF4-FFF2-40B4-BE49-F238E27FC236}">
                <a16:creationId xmlns:a16="http://schemas.microsoft.com/office/drawing/2014/main" id="{36D1E2E7-4A77-B940-B501-7DC90DA9F7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Sports Analytics Club Program - Fordham Preparatory School</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 id="2147483668" r:id="rId18"/>
    <p:sldLayoutId id="2147483669" r:id="rId19"/>
  </p:sldLayoutIdLst>
  <p:hf hdr="0" dt="0"/>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2910C-1DFC-334F-8A10-1091A5B4273B}"/>
              </a:ext>
            </a:extLst>
          </p:cNvPr>
          <p:cNvSpPr>
            <a:spLocks noGrp="1"/>
          </p:cNvSpPr>
          <p:nvPr>
            <p:ph type="ctrTitle"/>
          </p:nvPr>
        </p:nvSpPr>
        <p:spPr>
          <a:xfrm>
            <a:off x="5875867" y="547672"/>
            <a:ext cx="5753632" cy="1384996"/>
          </a:xfrm>
        </p:spPr>
        <p:txBody>
          <a:bodyPr>
            <a:noAutofit/>
          </a:bodyPr>
          <a:lstStyle/>
          <a:p>
            <a:pPr defTabSz="578358">
              <a:defRPr sz="4356" spc="-43"/>
            </a:pPr>
            <a:r>
              <a:rPr lang="en-US" sz="4400" b="1" cap="small" dirty="0">
                <a:solidFill>
                  <a:srgbClr val="FFFF00"/>
                </a:solidFill>
              </a:rPr>
              <a:t>Charles “Buck” Williams</a:t>
            </a:r>
          </a:p>
        </p:txBody>
      </p:sp>
      <p:sp>
        <p:nvSpPr>
          <p:cNvPr id="3" name="Subtitle 2">
            <a:extLst>
              <a:ext uri="{FF2B5EF4-FFF2-40B4-BE49-F238E27FC236}">
                <a16:creationId xmlns:a16="http://schemas.microsoft.com/office/drawing/2014/main" id="{891EC08A-EF0E-A246-9938-109E0D11E5EC}"/>
              </a:ext>
            </a:extLst>
          </p:cNvPr>
          <p:cNvSpPr>
            <a:spLocks noGrp="1"/>
          </p:cNvSpPr>
          <p:nvPr>
            <p:ph type="subTitle" idx="1"/>
          </p:nvPr>
        </p:nvSpPr>
        <p:spPr>
          <a:xfrm>
            <a:off x="5372099" y="4772026"/>
            <a:ext cx="6562859" cy="1892314"/>
          </a:xfrm>
        </p:spPr>
        <p:txBody>
          <a:bodyPr>
            <a:noAutofit/>
          </a:bodyPr>
          <a:lstStyle/>
          <a:p>
            <a:pPr defTabSz="584200">
              <a:lnSpc>
                <a:spcPct val="90000"/>
              </a:lnSpc>
              <a:spcBef>
                <a:spcPts val="0"/>
              </a:spcBef>
              <a:defRPr sz="4400" spc="-44">
                <a:solidFill>
                  <a:srgbClr val="227AAE"/>
                </a:solidFill>
                <a:latin typeface="Publico Text Roman"/>
                <a:ea typeface="Publico Text Roman"/>
                <a:cs typeface="Publico Text Roman"/>
                <a:sym typeface="Publico Text Roman"/>
              </a:defRPr>
            </a:pPr>
            <a:r>
              <a:rPr lang="en-US" sz="2800" dirty="0">
                <a:solidFill>
                  <a:srgbClr val="FFFF00"/>
                </a:solidFill>
              </a:rPr>
              <a:t>Data Analysis Provided by the </a:t>
            </a:r>
          </a:p>
          <a:p>
            <a:pPr defTabSz="584200">
              <a:lnSpc>
                <a:spcPct val="90000"/>
              </a:lnSpc>
              <a:spcBef>
                <a:spcPts val="0"/>
              </a:spcBef>
              <a:defRPr sz="4400" spc="-44">
                <a:solidFill>
                  <a:srgbClr val="227AAE"/>
                </a:solidFill>
                <a:latin typeface="Publico Text Roman"/>
                <a:ea typeface="Publico Text Roman"/>
                <a:cs typeface="Publico Text Roman"/>
                <a:sym typeface="Publico Text Roman"/>
              </a:defRPr>
            </a:pPr>
            <a:r>
              <a:rPr lang="en-US" sz="2800" dirty="0">
                <a:solidFill>
                  <a:srgbClr val="FFFF00"/>
                </a:solidFill>
              </a:rPr>
              <a:t>Fordham Preparatory School</a:t>
            </a:r>
          </a:p>
          <a:p>
            <a:pPr defTabSz="584200">
              <a:lnSpc>
                <a:spcPct val="90000"/>
              </a:lnSpc>
              <a:spcBef>
                <a:spcPts val="0"/>
              </a:spcBef>
              <a:defRPr sz="4400" spc="-44">
                <a:solidFill>
                  <a:srgbClr val="227AAE"/>
                </a:solidFill>
                <a:latin typeface="Publico Text Roman"/>
                <a:ea typeface="Publico Text Roman"/>
                <a:cs typeface="Publico Text Roman"/>
                <a:sym typeface="Publico Text Roman"/>
              </a:defRPr>
            </a:pPr>
            <a:r>
              <a:rPr lang="en-US" sz="2800" dirty="0">
                <a:solidFill>
                  <a:srgbClr val="FFFF00"/>
                </a:solidFill>
              </a:rPr>
              <a:t>Sports Analytics Club</a:t>
            </a:r>
          </a:p>
          <a:p>
            <a:pPr defTabSz="584200">
              <a:lnSpc>
                <a:spcPct val="90000"/>
              </a:lnSpc>
              <a:spcBef>
                <a:spcPts val="0"/>
              </a:spcBef>
              <a:defRPr sz="4400" spc="-44">
                <a:solidFill>
                  <a:srgbClr val="227AAE"/>
                </a:solidFill>
                <a:latin typeface="Publico Text Roman"/>
                <a:ea typeface="Publico Text Roman"/>
                <a:cs typeface="Publico Text Roman"/>
                <a:sym typeface="Publico Text Roman"/>
              </a:defRPr>
            </a:pPr>
            <a:r>
              <a:rPr lang="en-US" sz="2800" dirty="0">
                <a:solidFill>
                  <a:srgbClr val="FFFF00"/>
                </a:solidFill>
              </a:rPr>
              <a:t>Bronx, New York</a:t>
            </a:r>
          </a:p>
          <a:p>
            <a:endParaRPr lang="en-US" sz="2800" dirty="0">
              <a:solidFill>
                <a:srgbClr val="FFFF00"/>
              </a:solidFill>
            </a:endParaRPr>
          </a:p>
        </p:txBody>
      </p:sp>
      <p:sp>
        <p:nvSpPr>
          <p:cNvPr id="4" name="TextBox 3">
            <a:extLst>
              <a:ext uri="{FF2B5EF4-FFF2-40B4-BE49-F238E27FC236}">
                <a16:creationId xmlns:a16="http://schemas.microsoft.com/office/drawing/2014/main" id="{7314B0B8-1A92-C546-A12B-D73FD6CD7536}"/>
              </a:ext>
            </a:extLst>
          </p:cNvPr>
          <p:cNvSpPr txBox="1"/>
          <p:nvPr/>
        </p:nvSpPr>
        <p:spPr>
          <a:xfrm>
            <a:off x="5293452" y="2659849"/>
            <a:ext cx="6720152" cy="1384995"/>
          </a:xfrm>
          <a:prstGeom prst="rect">
            <a:avLst/>
          </a:prstGeom>
          <a:noFill/>
        </p:spPr>
        <p:txBody>
          <a:bodyPr wrap="square" rtlCol="0">
            <a:spAutoFit/>
          </a:bodyPr>
          <a:lstStyle/>
          <a:p>
            <a:pPr algn="ctr"/>
            <a:r>
              <a:rPr lang="en-US" sz="2800" cap="small" dirty="0">
                <a:solidFill>
                  <a:srgbClr val="FFFF00"/>
                </a:solidFill>
              </a:rPr>
              <a:t>Supplemental Portfolio for Enshrinement into the Naismith Memorial Basketball Hall of Fame Class of 2022</a:t>
            </a:r>
          </a:p>
        </p:txBody>
      </p:sp>
      <p:pic>
        <p:nvPicPr>
          <p:cNvPr id="7" name="Picture 6">
            <a:extLst>
              <a:ext uri="{FF2B5EF4-FFF2-40B4-BE49-F238E27FC236}">
                <a16:creationId xmlns:a16="http://schemas.microsoft.com/office/drawing/2014/main" id="{16749779-10C7-554F-8CF2-5BC31E4839CA}"/>
              </a:ext>
            </a:extLst>
          </p:cNvPr>
          <p:cNvPicPr>
            <a:picLocks noChangeAspect="1"/>
          </p:cNvPicPr>
          <p:nvPr/>
        </p:nvPicPr>
        <p:blipFill>
          <a:blip r:embed="rId2"/>
          <a:stretch>
            <a:fillRect/>
          </a:stretch>
        </p:blipFill>
        <p:spPr>
          <a:xfrm>
            <a:off x="421691" y="38110"/>
            <a:ext cx="4590288" cy="6781780"/>
          </a:xfrm>
          <a:prstGeom prst="rect">
            <a:avLst/>
          </a:prstGeom>
        </p:spPr>
      </p:pic>
    </p:spTree>
    <p:extLst>
      <p:ext uri="{BB962C8B-B14F-4D97-AF65-F5344CB8AC3E}">
        <p14:creationId xmlns:p14="http://schemas.microsoft.com/office/powerpoint/2010/main" val="3697054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E2CB2-DC70-084C-A9F4-583CD860029D}"/>
              </a:ext>
            </a:extLst>
          </p:cNvPr>
          <p:cNvSpPr>
            <a:spLocks noGrp="1"/>
          </p:cNvSpPr>
          <p:nvPr>
            <p:ph type="title"/>
          </p:nvPr>
        </p:nvSpPr>
        <p:spPr>
          <a:xfrm>
            <a:off x="7407366" y="176901"/>
            <a:ext cx="2623007" cy="636932"/>
          </a:xfrm>
        </p:spPr>
        <p:txBody>
          <a:bodyPr>
            <a:normAutofit fontScale="90000"/>
          </a:bodyPr>
          <a:lstStyle/>
          <a:p>
            <a:r>
              <a:rPr lang="en-US" sz="3600" b="1" cap="small" dirty="0">
                <a:solidFill>
                  <a:srgbClr val="FFFF00"/>
                </a:solidFill>
              </a:rPr>
              <a:t>Introduction</a:t>
            </a:r>
          </a:p>
        </p:txBody>
      </p:sp>
      <p:pic>
        <p:nvPicPr>
          <p:cNvPr id="6" name="Picture 5">
            <a:extLst>
              <a:ext uri="{FF2B5EF4-FFF2-40B4-BE49-F238E27FC236}">
                <a16:creationId xmlns:a16="http://schemas.microsoft.com/office/drawing/2014/main" id="{C524D475-CFC0-A642-ABE8-F1902D4C531F}"/>
              </a:ext>
            </a:extLst>
          </p:cNvPr>
          <p:cNvPicPr>
            <a:picLocks noChangeAspect="1"/>
          </p:cNvPicPr>
          <p:nvPr/>
        </p:nvPicPr>
        <p:blipFill>
          <a:blip r:embed="rId2"/>
          <a:stretch>
            <a:fillRect/>
          </a:stretch>
        </p:blipFill>
        <p:spPr>
          <a:xfrm>
            <a:off x="414338" y="495369"/>
            <a:ext cx="4714302" cy="6062319"/>
          </a:xfrm>
          <a:prstGeom prst="rect">
            <a:avLst/>
          </a:prstGeom>
        </p:spPr>
      </p:pic>
      <p:sp>
        <p:nvSpPr>
          <p:cNvPr id="4" name="TextBox 3">
            <a:extLst>
              <a:ext uri="{FF2B5EF4-FFF2-40B4-BE49-F238E27FC236}">
                <a16:creationId xmlns:a16="http://schemas.microsoft.com/office/drawing/2014/main" id="{34D5A89B-7107-FE43-A633-667A940E577D}"/>
              </a:ext>
            </a:extLst>
          </p:cNvPr>
          <p:cNvSpPr txBox="1"/>
          <p:nvPr/>
        </p:nvSpPr>
        <p:spPr>
          <a:xfrm>
            <a:off x="5507681" y="1002760"/>
            <a:ext cx="6422379" cy="4693593"/>
          </a:xfrm>
          <a:prstGeom prst="rect">
            <a:avLst/>
          </a:prstGeom>
          <a:noFill/>
        </p:spPr>
        <p:txBody>
          <a:bodyPr wrap="square" rtlCol="0">
            <a:spAutoFit/>
          </a:bodyPr>
          <a:lstStyle/>
          <a:p>
            <a:r>
              <a:rPr lang="en-US" sz="2300" dirty="0"/>
              <a:t>In this supplemental portfolio, we will elaborate on two analyses that were presented in the original portfolio for the enshrinement of Buck Williams into the Naismith Memorial Basketball Hall of Fame.</a:t>
            </a:r>
          </a:p>
          <a:p>
            <a:endParaRPr lang="en-US" sz="2300" dirty="0"/>
          </a:p>
          <a:p>
            <a:r>
              <a:rPr lang="en-US" sz="2300" dirty="0"/>
              <a:t>This effort will require a closer look at Buck Williams’ all-time statistics on the Total Rebounds and Win Shares lists.</a:t>
            </a:r>
          </a:p>
          <a:p>
            <a:endParaRPr lang="en-US" sz="2300" dirty="0"/>
          </a:p>
          <a:p>
            <a:r>
              <a:rPr lang="en-US" sz="2300" dirty="0"/>
              <a:t>Once again, this focus clearly highlights Buck’s </a:t>
            </a:r>
            <a:r>
              <a:rPr lang="en-US" sz="2300" u="sng" dirty="0"/>
              <a:t>sustained excellence and overall impact on his team.</a:t>
            </a:r>
          </a:p>
        </p:txBody>
      </p:sp>
      <p:sp>
        <p:nvSpPr>
          <p:cNvPr id="10" name="Footer Placeholder 9">
            <a:extLst>
              <a:ext uri="{FF2B5EF4-FFF2-40B4-BE49-F238E27FC236}">
                <a16:creationId xmlns:a16="http://schemas.microsoft.com/office/drawing/2014/main" id="{94FA4651-CC23-D340-8FB2-0969036808F9}"/>
              </a:ext>
            </a:extLst>
          </p:cNvPr>
          <p:cNvSpPr>
            <a:spLocks noGrp="1"/>
          </p:cNvSpPr>
          <p:nvPr>
            <p:ph type="ftr" sz="quarter" idx="11"/>
          </p:nvPr>
        </p:nvSpPr>
        <p:spPr>
          <a:xfrm>
            <a:off x="6986015" y="6557689"/>
            <a:ext cx="4384873" cy="300312"/>
          </a:xfrm>
        </p:spPr>
        <p:txBody>
          <a:bodyPr/>
          <a:lstStyle/>
          <a:p>
            <a:r>
              <a:rPr lang="en-US" sz="1100" b="1" cap="small" dirty="0">
                <a:solidFill>
                  <a:schemeClr val="tx1">
                    <a:lumMod val="85000"/>
                  </a:schemeClr>
                </a:solidFill>
              </a:rPr>
              <a:t>Sports Analytics Club Program - Fordham Preparatory School</a:t>
            </a:r>
          </a:p>
        </p:txBody>
      </p:sp>
      <p:sp>
        <p:nvSpPr>
          <p:cNvPr id="11" name="Slide Number Placeholder 10">
            <a:extLst>
              <a:ext uri="{FF2B5EF4-FFF2-40B4-BE49-F238E27FC236}">
                <a16:creationId xmlns:a16="http://schemas.microsoft.com/office/drawing/2014/main" id="{0751AC5A-00FE-0C45-8F95-E9E5683D0ABF}"/>
              </a:ext>
            </a:extLst>
          </p:cNvPr>
          <p:cNvSpPr>
            <a:spLocks noGrp="1"/>
          </p:cNvSpPr>
          <p:nvPr>
            <p:ph type="sldNum" sz="quarter" idx="12"/>
          </p:nvPr>
        </p:nvSpPr>
        <p:spPr>
          <a:xfrm>
            <a:off x="11370888" y="6631542"/>
            <a:ext cx="701844" cy="161645"/>
          </a:xfrm>
        </p:spPr>
        <p:txBody>
          <a:bodyPr/>
          <a:lstStyle/>
          <a:p>
            <a:r>
              <a:rPr lang="en-US" cap="small" dirty="0">
                <a:solidFill>
                  <a:schemeClr val="tx1">
                    <a:lumMod val="85000"/>
                  </a:schemeClr>
                </a:solidFill>
              </a:rPr>
              <a:t>Page </a:t>
            </a:r>
            <a:fld id="{D57F1E4F-1CFF-5643-939E-217C01CDF565}" type="slidenum">
              <a:rPr lang="en-US" cap="small" smtClean="0">
                <a:solidFill>
                  <a:schemeClr val="tx1">
                    <a:lumMod val="85000"/>
                  </a:schemeClr>
                </a:solidFill>
              </a:rPr>
              <a:pPr/>
              <a:t>2</a:t>
            </a:fld>
            <a:endParaRPr lang="en-US" cap="small" dirty="0">
              <a:solidFill>
                <a:schemeClr val="tx1">
                  <a:lumMod val="85000"/>
                </a:schemeClr>
              </a:solidFill>
            </a:endParaRPr>
          </a:p>
        </p:txBody>
      </p:sp>
    </p:spTree>
    <p:extLst>
      <p:ext uri="{BB962C8B-B14F-4D97-AF65-F5344CB8AC3E}">
        <p14:creationId xmlns:p14="http://schemas.microsoft.com/office/powerpoint/2010/main" val="3173767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ACEE3-E615-C442-BAC0-0E3156B13BE7}"/>
              </a:ext>
            </a:extLst>
          </p:cNvPr>
          <p:cNvSpPr>
            <a:spLocks noGrp="1"/>
          </p:cNvSpPr>
          <p:nvPr>
            <p:ph type="title"/>
          </p:nvPr>
        </p:nvSpPr>
        <p:spPr>
          <a:xfrm>
            <a:off x="837096" y="273602"/>
            <a:ext cx="10464800" cy="654050"/>
          </a:xfrm>
        </p:spPr>
        <p:txBody>
          <a:bodyPr>
            <a:normAutofit/>
          </a:bodyPr>
          <a:lstStyle/>
          <a:p>
            <a:pPr algn="ctr"/>
            <a:r>
              <a:rPr lang="en-US" b="1" cap="small" dirty="0">
                <a:solidFill>
                  <a:srgbClr val="FFFD78"/>
                </a:solidFill>
                <a:latin typeface="+mn-lt"/>
              </a:rPr>
              <a:t>NBA Top 20 All-Time Total Rebounds List</a:t>
            </a:r>
          </a:p>
        </p:txBody>
      </p:sp>
      <p:sp>
        <p:nvSpPr>
          <p:cNvPr id="4" name="Footer Placeholder 3">
            <a:extLst>
              <a:ext uri="{FF2B5EF4-FFF2-40B4-BE49-F238E27FC236}">
                <a16:creationId xmlns:a16="http://schemas.microsoft.com/office/drawing/2014/main" id="{E5D84E55-48D6-EF4B-A974-D5100EAECF7E}"/>
              </a:ext>
            </a:extLst>
          </p:cNvPr>
          <p:cNvSpPr>
            <a:spLocks noGrp="1"/>
          </p:cNvSpPr>
          <p:nvPr>
            <p:ph type="ftr" sz="quarter" idx="3"/>
          </p:nvPr>
        </p:nvSpPr>
        <p:spPr/>
        <p:txBody>
          <a:bodyPr/>
          <a:lstStyle/>
          <a:p>
            <a:r>
              <a:rPr lang="en-US"/>
              <a:t>Sports Analytics Club Program - Fordham Preparatory School</a:t>
            </a:r>
            <a:endParaRPr lang="en-US" dirty="0"/>
          </a:p>
        </p:txBody>
      </p:sp>
      <p:sp>
        <p:nvSpPr>
          <p:cNvPr id="5" name="Slide Number Placeholder 4">
            <a:extLst>
              <a:ext uri="{FF2B5EF4-FFF2-40B4-BE49-F238E27FC236}">
                <a16:creationId xmlns:a16="http://schemas.microsoft.com/office/drawing/2014/main" id="{4214FBBD-5618-CE40-B2DE-A23B371277A9}"/>
              </a:ext>
            </a:extLst>
          </p:cNvPr>
          <p:cNvSpPr>
            <a:spLocks noGrp="1"/>
          </p:cNvSpPr>
          <p:nvPr>
            <p:ph type="sldNum" sz="quarter" idx="4"/>
          </p:nvPr>
        </p:nvSpPr>
        <p:spPr/>
        <p:txBody>
          <a:bodyPr/>
          <a:lstStyle/>
          <a:p>
            <a:fld id="{D57F1E4F-1CFF-5643-939E-217C01CDF565}" type="slidenum">
              <a:rPr lang="en-US" smtClean="0"/>
              <a:pPr/>
              <a:t>3</a:t>
            </a:fld>
            <a:endParaRPr lang="en-US" dirty="0"/>
          </a:p>
        </p:txBody>
      </p:sp>
      <p:graphicFrame>
        <p:nvGraphicFramePr>
          <p:cNvPr id="9" name="Table 8">
            <a:extLst>
              <a:ext uri="{FF2B5EF4-FFF2-40B4-BE49-F238E27FC236}">
                <a16:creationId xmlns:a16="http://schemas.microsoft.com/office/drawing/2014/main" id="{C33F7B13-E203-2C49-92D7-000DDBE35FE2}"/>
              </a:ext>
            </a:extLst>
          </p:cNvPr>
          <p:cNvGraphicFramePr>
            <a:graphicFrameLocks noGrp="1"/>
          </p:cNvGraphicFramePr>
          <p:nvPr>
            <p:extLst>
              <p:ext uri="{D42A27DB-BD31-4B8C-83A1-F6EECF244321}">
                <p14:modId xmlns:p14="http://schemas.microsoft.com/office/powerpoint/2010/main" val="275237800"/>
              </p:ext>
            </p:extLst>
          </p:nvPr>
        </p:nvGraphicFramePr>
        <p:xfrm>
          <a:off x="367274" y="952687"/>
          <a:ext cx="6321626" cy="5540179"/>
        </p:xfrm>
        <a:graphic>
          <a:graphicData uri="http://schemas.openxmlformats.org/drawingml/2006/table">
            <a:tbl>
              <a:tblPr>
                <a:tableStyleId>{5C22544A-7EE6-4342-B048-85BDC9FD1C3A}</a:tableStyleId>
              </a:tblPr>
              <a:tblGrid>
                <a:gridCol w="939012">
                  <a:extLst>
                    <a:ext uri="{9D8B030D-6E8A-4147-A177-3AD203B41FA5}">
                      <a16:colId xmlns:a16="http://schemas.microsoft.com/office/drawing/2014/main" val="1795056914"/>
                    </a:ext>
                  </a:extLst>
                </a:gridCol>
                <a:gridCol w="2934118">
                  <a:extLst>
                    <a:ext uri="{9D8B030D-6E8A-4147-A177-3AD203B41FA5}">
                      <a16:colId xmlns:a16="http://schemas.microsoft.com/office/drawing/2014/main" val="803803522"/>
                    </a:ext>
                  </a:extLst>
                </a:gridCol>
                <a:gridCol w="1154860">
                  <a:extLst>
                    <a:ext uri="{9D8B030D-6E8A-4147-A177-3AD203B41FA5}">
                      <a16:colId xmlns:a16="http://schemas.microsoft.com/office/drawing/2014/main" val="1262098094"/>
                    </a:ext>
                  </a:extLst>
                </a:gridCol>
                <a:gridCol w="1293636">
                  <a:extLst>
                    <a:ext uri="{9D8B030D-6E8A-4147-A177-3AD203B41FA5}">
                      <a16:colId xmlns:a16="http://schemas.microsoft.com/office/drawing/2014/main" val="2319681321"/>
                    </a:ext>
                  </a:extLst>
                </a:gridCol>
              </a:tblGrid>
              <a:tr h="368699">
                <a:tc>
                  <a:txBody>
                    <a:bodyPr/>
                    <a:lstStyle/>
                    <a:p>
                      <a:pPr algn="ctr" fontAlgn="b"/>
                      <a:r>
                        <a:rPr lang="en-US" sz="1600" b="1" u="sng" strike="noStrike" dirty="0">
                          <a:effectLst/>
                        </a:rPr>
                        <a:t>RANK</a:t>
                      </a:r>
                      <a:endParaRPr lang="en-US" sz="1600" b="1" i="0" u="sng" strike="noStrike" dirty="0">
                        <a:solidFill>
                          <a:srgbClr val="000000"/>
                        </a:solidFill>
                        <a:effectLst/>
                        <a:latin typeface="Times New Roman" panose="02020603050405020304" pitchFamily="18" charset="0"/>
                      </a:endParaRPr>
                    </a:p>
                  </a:txBody>
                  <a:tcPr marL="6199" marR="6199" marT="6199" marB="0" anchor="ctr"/>
                </a:tc>
                <a:tc>
                  <a:txBody>
                    <a:bodyPr/>
                    <a:lstStyle/>
                    <a:p>
                      <a:pPr algn="ctr" fontAlgn="b"/>
                      <a:r>
                        <a:rPr lang="en-US" sz="1600" b="1" u="sng" strike="noStrike" dirty="0">
                          <a:effectLst/>
                        </a:rPr>
                        <a:t>PLAYER</a:t>
                      </a:r>
                      <a:endParaRPr lang="en-US" sz="1600" b="1" i="0" u="sng" strike="noStrike" dirty="0">
                        <a:solidFill>
                          <a:srgbClr val="000000"/>
                        </a:solidFill>
                        <a:effectLst/>
                        <a:latin typeface="Times New Roman" panose="02020603050405020304" pitchFamily="18" charset="0"/>
                      </a:endParaRPr>
                    </a:p>
                  </a:txBody>
                  <a:tcPr marL="6199" marR="6199" marT="6199" marB="0" anchor="ctr"/>
                </a:tc>
                <a:tc>
                  <a:txBody>
                    <a:bodyPr/>
                    <a:lstStyle/>
                    <a:p>
                      <a:pPr algn="ctr" fontAlgn="b"/>
                      <a:r>
                        <a:rPr lang="en-US" sz="1600" b="1" i="0" u="sng" strike="noStrike" dirty="0">
                          <a:solidFill>
                            <a:srgbClr val="000000"/>
                          </a:solidFill>
                          <a:effectLst/>
                          <a:latin typeface="Times New Roman" panose="02020603050405020304" pitchFamily="18" charset="0"/>
                        </a:rPr>
                        <a:t>REBOUNDS</a:t>
                      </a:r>
                    </a:p>
                  </a:txBody>
                  <a:tcPr marL="6199" marR="6199" marT="6199" marB="0" anchor="ctr"/>
                </a:tc>
                <a:tc>
                  <a:txBody>
                    <a:bodyPr/>
                    <a:lstStyle/>
                    <a:p>
                      <a:pPr algn="ctr" fontAlgn="b"/>
                      <a:r>
                        <a:rPr lang="en-US" sz="1600" b="1" u="sng" strike="noStrike" dirty="0">
                          <a:effectLst/>
                        </a:rPr>
                        <a:t>HOF</a:t>
                      </a:r>
                      <a:endParaRPr lang="en-US" sz="1600" b="1" i="0" u="sng" strike="noStrike" dirty="0">
                        <a:solidFill>
                          <a:srgbClr val="000000"/>
                        </a:solidFill>
                        <a:effectLst/>
                        <a:latin typeface="Times New Roman" panose="02020603050405020304" pitchFamily="18" charset="0"/>
                      </a:endParaRPr>
                    </a:p>
                  </a:txBody>
                  <a:tcPr marL="6199" marR="6199" marT="6199" marB="0" anchor="ctr"/>
                </a:tc>
                <a:extLst>
                  <a:ext uri="{0D108BD9-81ED-4DB2-BD59-A6C34878D82A}">
                    <a16:rowId xmlns:a16="http://schemas.microsoft.com/office/drawing/2014/main" val="703853628"/>
                  </a:ext>
                </a:extLst>
              </a:tr>
              <a:tr h="258574">
                <a:tc>
                  <a:txBody>
                    <a:bodyPr/>
                    <a:lstStyle/>
                    <a:p>
                      <a:pPr algn="ctr" fontAlgn="b"/>
                      <a:r>
                        <a:rPr lang="en-US" sz="1400" b="1" u="none" strike="noStrike" dirty="0">
                          <a:effectLst/>
                        </a:rPr>
                        <a:t>1</a:t>
                      </a:r>
                      <a:endParaRPr lang="en-US" sz="1400" b="1" i="0" u="none" strike="noStrike" dirty="0">
                        <a:solidFill>
                          <a:srgbClr val="000000"/>
                        </a:solidFill>
                        <a:effectLst/>
                        <a:latin typeface="Times New Roman" panose="02020603050405020304" pitchFamily="18" charset="0"/>
                      </a:endParaRPr>
                    </a:p>
                  </a:txBody>
                  <a:tcPr marL="6199" marR="6199" marT="6199" marB="0" anchor="b"/>
                </a:tc>
                <a:tc>
                  <a:txBody>
                    <a:bodyPr/>
                    <a:lstStyle/>
                    <a:p>
                      <a:pPr algn="ctr" fontAlgn="b"/>
                      <a:r>
                        <a:rPr lang="en-US" sz="1400" b="1" u="none" strike="noStrike" dirty="0">
                          <a:solidFill>
                            <a:schemeClr val="bg1"/>
                          </a:solidFill>
                          <a:effectLst/>
                        </a:rPr>
                        <a:t>Wilt Chamberlin</a:t>
                      </a:r>
                      <a:endParaRPr lang="en-US" sz="1400" b="1" i="0" u="none" strike="noStrike" dirty="0">
                        <a:solidFill>
                          <a:schemeClr val="bg1"/>
                        </a:solidFill>
                        <a:effectLst/>
                        <a:latin typeface="Times New Roman" panose="02020603050405020304" pitchFamily="18" charset="0"/>
                      </a:endParaRPr>
                    </a:p>
                  </a:txBody>
                  <a:tcPr marL="6199" marR="6199" marT="6199" marB="0" anchor="b"/>
                </a:tc>
                <a:tc>
                  <a:txBody>
                    <a:bodyPr/>
                    <a:lstStyle/>
                    <a:p>
                      <a:pPr algn="ctr" fontAlgn="b"/>
                      <a:r>
                        <a:rPr lang="en-US" sz="1400" b="1" u="none" strike="noStrike" dirty="0">
                          <a:effectLst/>
                        </a:rPr>
                        <a:t>23924</a:t>
                      </a:r>
                      <a:endParaRPr lang="en-US" sz="1400" b="1" i="0" u="none" strike="noStrike" dirty="0">
                        <a:solidFill>
                          <a:srgbClr val="000000"/>
                        </a:solidFill>
                        <a:effectLst/>
                        <a:latin typeface="Times New Roman" panose="02020603050405020304" pitchFamily="18" charset="0"/>
                      </a:endParaRPr>
                    </a:p>
                  </a:txBody>
                  <a:tcPr marL="6199" marR="6199" marT="6199" marB="0" anchor="b"/>
                </a:tc>
                <a:tc>
                  <a:txBody>
                    <a:bodyPr/>
                    <a:lstStyle/>
                    <a:p>
                      <a:pPr algn="ctr" fontAlgn="b"/>
                      <a:r>
                        <a:rPr lang="en-US" sz="1400" b="1" u="none" strike="noStrike" dirty="0">
                          <a:effectLst/>
                        </a:rPr>
                        <a:t>Yes</a:t>
                      </a:r>
                      <a:endParaRPr lang="en-US" sz="1400" b="1" i="0" u="none" strike="noStrike" dirty="0">
                        <a:solidFill>
                          <a:srgbClr val="000000"/>
                        </a:solidFill>
                        <a:effectLst/>
                        <a:latin typeface="Times New Roman" panose="02020603050405020304" pitchFamily="18" charset="0"/>
                      </a:endParaRPr>
                    </a:p>
                  </a:txBody>
                  <a:tcPr marL="6199" marR="6199" marT="6199" marB="0" anchor="b"/>
                </a:tc>
                <a:extLst>
                  <a:ext uri="{0D108BD9-81ED-4DB2-BD59-A6C34878D82A}">
                    <a16:rowId xmlns:a16="http://schemas.microsoft.com/office/drawing/2014/main" val="3511366979"/>
                  </a:ext>
                </a:extLst>
              </a:tr>
              <a:tr h="258574">
                <a:tc>
                  <a:txBody>
                    <a:bodyPr/>
                    <a:lstStyle/>
                    <a:p>
                      <a:pPr algn="ctr" fontAlgn="b"/>
                      <a:r>
                        <a:rPr lang="en-US" sz="1400" b="1" u="none" strike="noStrike" dirty="0">
                          <a:effectLst/>
                        </a:rPr>
                        <a:t>2</a:t>
                      </a:r>
                      <a:endParaRPr lang="en-US" sz="1400" b="1" i="0" u="none" strike="noStrike" dirty="0">
                        <a:solidFill>
                          <a:srgbClr val="000000"/>
                        </a:solidFill>
                        <a:effectLst/>
                        <a:latin typeface="Times New Roman" panose="02020603050405020304" pitchFamily="18" charset="0"/>
                      </a:endParaRPr>
                    </a:p>
                  </a:txBody>
                  <a:tcPr marL="6199" marR="6199" marT="6199" marB="0" anchor="b"/>
                </a:tc>
                <a:tc>
                  <a:txBody>
                    <a:bodyPr/>
                    <a:lstStyle/>
                    <a:p>
                      <a:pPr algn="ctr" fontAlgn="b"/>
                      <a:r>
                        <a:rPr lang="en-US" sz="1400" b="1" u="none" strike="noStrike" baseline="0" dirty="0">
                          <a:solidFill>
                            <a:schemeClr val="bg1"/>
                          </a:solidFill>
                          <a:effectLst/>
                          <a:latin typeface="+mj-lt"/>
                        </a:rPr>
                        <a:t>Bill Russell</a:t>
                      </a:r>
                      <a:endParaRPr lang="en-US" sz="1400" b="1" i="0" u="none" strike="noStrike" baseline="0" dirty="0">
                        <a:solidFill>
                          <a:schemeClr val="bg1"/>
                        </a:solidFill>
                        <a:effectLst/>
                        <a:latin typeface="+mj-lt"/>
                      </a:endParaRPr>
                    </a:p>
                  </a:txBody>
                  <a:tcPr marL="6199" marR="6199" marT="6199" marB="0" anchor="b"/>
                </a:tc>
                <a:tc>
                  <a:txBody>
                    <a:bodyPr/>
                    <a:lstStyle/>
                    <a:p>
                      <a:pPr algn="ctr" fontAlgn="b"/>
                      <a:r>
                        <a:rPr lang="en-US" sz="1400" b="1" u="none" strike="noStrike" dirty="0">
                          <a:effectLst/>
                        </a:rPr>
                        <a:t>21620</a:t>
                      </a:r>
                      <a:endParaRPr lang="en-US" sz="1400" b="1" i="0" u="none" strike="noStrike" dirty="0">
                        <a:solidFill>
                          <a:srgbClr val="000000"/>
                        </a:solidFill>
                        <a:effectLst/>
                        <a:latin typeface="Times New Roman" panose="02020603050405020304" pitchFamily="18" charset="0"/>
                      </a:endParaRPr>
                    </a:p>
                  </a:txBody>
                  <a:tcPr marL="6199" marR="6199" marT="6199" marB="0" anchor="b"/>
                </a:tc>
                <a:tc>
                  <a:txBody>
                    <a:bodyPr/>
                    <a:lstStyle/>
                    <a:p>
                      <a:pPr algn="ctr" fontAlgn="b"/>
                      <a:r>
                        <a:rPr lang="en-US" sz="1400" b="1" u="none" strike="noStrike" dirty="0">
                          <a:effectLst/>
                        </a:rPr>
                        <a:t>Yes</a:t>
                      </a:r>
                      <a:endParaRPr lang="en-US" sz="1400" b="1" i="0" u="none" strike="noStrike" dirty="0">
                        <a:solidFill>
                          <a:srgbClr val="000000"/>
                        </a:solidFill>
                        <a:effectLst/>
                        <a:latin typeface="Times New Roman" panose="02020603050405020304" pitchFamily="18" charset="0"/>
                      </a:endParaRPr>
                    </a:p>
                  </a:txBody>
                  <a:tcPr marL="6199" marR="6199" marT="6199" marB="0" anchor="b"/>
                </a:tc>
                <a:extLst>
                  <a:ext uri="{0D108BD9-81ED-4DB2-BD59-A6C34878D82A}">
                    <a16:rowId xmlns:a16="http://schemas.microsoft.com/office/drawing/2014/main" val="4222372349"/>
                  </a:ext>
                </a:extLst>
              </a:tr>
              <a:tr h="258574">
                <a:tc>
                  <a:txBody>
                    <a:bodyPr/>
                    <a:lstStyle/>
                    <a:p>
                      <a:pPr algn="ctr" fontAlgn="b"/>
                      <a:r>
                        <a:rPr lang="en-US" sz="1400" b="1" u="none" strike="noStrike" dirty="0">
                          <a:effectLst/>
                        </a:rPr>
                        <a:t>3</a:t>
                      </a:r>
                      <a:endParaRPr lang="en-US" sz="1400" b="1" i="0" u="none" strike="noStrike" dirty="0">
                        <a:solidFill>
                          <a:srgbClr val="000000"/>
                        </a:solidFill>
                        <a:effectLst/>
                        <a:latin typeface="Times New Roman" panose="02020603050405020304" pitchFamily="18" charset="0"/>
                      </a:endParaRPr>
                    </a:p>
                  </a:txBody>
                  <a:tcPr marL="6199" marR="6199" marT="6199" marB="0" anchor="b"/>
                </a:tc>
                <a:tc>
                  <a:txBody>
                    <a:bodyPr/>
                    <a:lstStyle/>
                    <a:p>
                      <a:pPr algn="ctr" fontAlgn="b"/>
                      <a:r>
                        <a:rPr lang="en-US" sz="1400" b="1" u="none" strike="noStrike" dirty="0">
                          <a:solidFill>
                            <a:schemeClr val="bg1"/>
                          </a:solidFill>
                          <a:effectLst/>
                        </a:rPr>
                        <a:t>Kareem Abdul-Jabbar</a:t>
                      </a:r>
                      <a:endParaRPr lang="en-US" sz="1400" b="1" i="0" u="none" strike="noStrike" dirty="0">
                        <a:solidFill>
                          <a:schemeClr val="bg1"/>
                        </a:solidFill>
                        <a:effectLst/>
                        <a:latin typeface="Times New Roman" panose="02020603050405020304" pitchFamily="18" charset="0"/>
                      </a:endParaRPr>
                    </a:p>
                  </a:txBody>
                  <a:tcPr marL="6199" marR="6199" marT="6199" marB="0" anchor="b"/>
                </a:tc>
                <a:tc>
                  <a:txBody>
                    <a:bodyPr/>
                    <a:lstStyle/>
                    <a:p>
                      <a:pPr algn="ctr" fontAlgn="b"/>
                      <a:r>
                        <a:rPr lang="en-US" sz="1400" b="1" u="none" strike="noStrike" dirty="0">
                          <a:effectLst/>
                        </a:rPr>
                        <a:t>17440</a:t>
                      </a:r>
                      <a:endParaRPr lang="en-US" sz="1400" b="1" i="0" u="none" strike="noStrike" dirty="0">
                        <a:solidFill>
                          <a:srgbClr val="000000"/>
                        </a:solidFill>
                        <a:effectLst/>
                        <a:latin typeface="Times New Roman" panose="02020603050405020304" pitchFamily="18" charset="0"/>
                      </a:endParaRPr>
                    </a:p>
                  </a:txBody>
                  <a:tcPr marL="6199" marR="6199" marT="6199" marB="0" anchor="b"/>
                </a:tc>
                <a:tc>
                  <a:txBody>
                    <a:bodyPr/>
                    <a:lstStyle/>
                    <a:p>
                      <a:pPr algn="ctr" fontAlgn="b"/>
                      <a:r>
                        <a:rPr lang="en-US" sz="1400" b="1" u="none" strike="noStrike" dirty="0">
                          <a:effectLst/>
                        </a:rPr>
                        <a:t>Yes</a:t>
                      </a:r>
                      <a:endParaRPr lang="en-US" sz="1400" b="1" i="0" u="none" strike="noStrike" dirty="0">
                        <a:solidFill>
                          <a:srgbClr val="000000"/>
                        </a:solidFill>
                        <a:effectLst/>
                        <a:latin typeface="Times New Roman" panose="02020603050405020304" pitchFamily="18" charset="0"/>
                      </a:endParaRPr>
                    </a:p>
                  </a:txBody>
                  <a:tcPr marL="6199" marR="6199" marT="6199" marB="0" anchor="b"/>
                </a:tc>
                <a:extLst>
                  <a:ext uri="{0D108BD9-81ED-4DB2-BD59-A6C34878D82A}">
                    <a16:rowId xmlns:a16="http://schemas.microsoft.com/office/drawing/2014/main" val="1847578577"/>
                  </a:ext>
                </a:extLst>
              </a:tr>
              <a:tr h="258574">
                <a:tc>
                  <a:txBody>
                    <a:bodyPr/>
                    <a:lstStyle/>
                    <a:p>
                      <a:pPr algn="ctr" fontAlgn="b"/>
                      <a:r>
                        <a:rPr lang="en-US" sz="1400" b="1" u="none" strike="noStrike" dirty="0">
                          <a:effectLst/>
                        </a:rPr>
                        <a:t>4</a:t>
                      </a:r>
                      <a:endParaRPr lang="en-US" sz="1400" b="1" i="0" u="none" strike="noStrike" dirty="0">
                        <a:solidFill>
                          <a:srgbClr val="000000"/>
                        </a:solidFill>
                        <a:effectLst/>
                        <a:latin typeface="Times New Roman" panose="02020603050405020304" pitchFamily="18" charset="0"/>
                      </a:endParaRPr>
                    </a:p>
                  </a:txBody>
                  <a:tcPr marL="6199" marR="6199" marT="6199" marB="0" anchor="b"/>
                </a:tc>
                <a:tc>
                  <a:txBody>
                    <a:bodyPr/>
                    <a:lstStyle/>
                    <a:p>
                      <a:pPr algn="ctr" fontAlgn="b"/>
                      <a:r>
                        <a:rPr lang="en-US" sz="1400" b="1" u="none" strike="noStrike" dirty="0">
                          <a:solidFill>
                            <a:schemeClr val="bg1"/>
                          </a:solidFill>
                          <a:effectLst/>
                        </a:rPr>
                        <a:t>Elvin Hayes</a:t>
                      </a:r>
                      <a:endParaRPr lang="en-US" sz="1400" b="1" i="0" u="none" strike="noStrike" dirty="0">
                        <a:solidFill>
                          <a:schemeClr val="bg1"/>
                        </a:solidFill>
                        <a:effectLst/>
                        <a:latin typeface="Times New Roman" panose="02020603050405020304" pitchFamily="18" charset="0"/>
                      </a:endParaRPr>
                    </a:p>
                  </a:txBody>
                  <a:tcPr marL="6199" marR="6199" marT="6199" marB="0" anchor="b"/>
                </a:tc>
                <a:tc>
                  <a:txBody>
                    <a:bodyPr/>
                    <a:lstStyle/>
                    <a:p>
                      <a:pPr algn="ctr" fontAlgn="b"/>
                      <a:r>
                        <a:rPr lang="en-US" sz="1400" b="1" u="none" strike="noStrike" dirty="0">
                          <a:effectLst/>
                        </a:rPr>
                        <a:t>16279</a:t>
                      </a:r>
                      <a:endParaRPr lang="en-US" sz="1400" b="1" i="0" u="none" strike="noStrike" dirty="0">
                        <a:solidFill>
                          <a:srgbClr val="000000"/>
                        </a:solidFill>
                        <a:effectLst/>
                        <a:latin typeface="Times New Roman" panose="02020603050405020304" pitchFamily="18" charset="0"/>
                      </a:endParaRPr>
                    </a:p>
                  </a:txBody>
                  <a:tcPr marL="6199" marR="6199" marT="6199" marB="0" anchor="b"/>
                </a:tc>
                <a:tc>
                  <a:txBody>
                    <a:bodyPr/>
                    <a:lstStyle/>
                    <a:p>
                      <a:pPr algn="ctr" fontAlgn="b"/>
                      <a:r>
                        <a:rPr lang="en-US" sz="1400" b="1" u="none" strike="noStrike" dirty="0">
                          <a:effectLst/>
                        </a:rPr>
                        <a:t>Yes</a:t>
                      </a:r>
                      <a:endParaRPr lang="en-US" sz="1400" b="1" i="0" u="none" strike="noStrike" dirty="0">
                        <a:solidFill>
                          <a:srgbClr val="000000"/>
                        </a:solidFill>
                        <a:effectLst/>
                        <a:latin typeface="Times New Roman" panose="02020603050405020304" pitchFamily="18" charset="0"/>
                      </a:endParaRPr>
                    </a:p>
                  </a:txBody>
                  <a:tcPr marL="6199" marR="6199" marT="6199" marB="0" anchor="b"/>
                </a:tc>
                <a:extLst>
                  <a:ext uri="{0D108BD9-81ED-4DB2-BD59-A6C34878D82A}">
                    <a16:rowId xmlns:a16="http://schemas.microsoft.com/office/drawing/2014/main" val="803383854"/>
                  </a:ext>
                </a:extLst>
              </a:tr>
              <a:tr h="258574">
                <a:tc>
                  <a:txBody>
                    <a:bodyPr/>
                    <a:lstStyle/>
                    <a:p>
                      <a:pPr algn="ctr" fontAlgn="b"/>
                      <a:r>
                        <a:rPr lang="en-US" sz="1400" b="1" u="none" strike="noStrike" dirty="0">
                          <a:effectLst/>
                        </a:rPr>
                        <a:t>5</a:t>
                      </a:r>
                      <a:endParaRPr lang="en-US" sz="1400" b="1" i="0" u="none" strike="noStrike" dirty="0">
                        <a:solidFill>
                          <a:srgbClr val="000000"/>
                        </a:solidFill>
                        <a:effectLst/>
                        <a:latin typeface="Times New Roman" panose="02020603050405020304" pitchFamily="18" charset="0"/>
                      </a:endParaRPr>
                    </a:p>
                  </a:txBody>
                  <a:tcPr marL="6199" marR="6199" marT="6199" marB="0" anchor="b"/>
                </a:tc>
                <a:tc>
                  <a:txBody>
                    <a:bodyPr/>
                    <a:lstStyle/>
                    <a:p>
                      <a:pPr algn="ctr" fontAlgn="b"/>
                      <a:r>
                        <a:rPr lang="en-US" sz="1400" b="1" u="none" strike="noStrike" dirty="0">
                          <a:solidFill>
                            <a:schemeClr val="bg1"/>
                          </a:solidFill>
                          <a:effectLst/>
                        </a:rPr>
                        <a:t>Moses Malone</a:t>
                      </a:r>
                      <a:endParaRPr lang="en-US" sz="1400" b="1" i="0" u="none" strike="noStrike" dirty="0">
                        <a:solidFill>
                          <a:schemeClr val="bg1"/>
                        </a:solidFill>
                        <a:effectLst/>
                        <a:latin typeface="Times New Roman" panose="02020603050405020304" pitchFamily="18" charset="0"/>
                      </a:endParaRPr>
                    </a:p>
                  </a:txBody>
                  <a:tcPr marL="6199" marR="6199" marT="6199" marB="0" anchor="b"/>
                </a:tc>
                <a:tc>
                  <a:txBody>
                    <a:bodyPr/>
                    <a:lstStyle/>
                    <a:p>
                      <a:pPr algn="ctr" fontAlgn="b"/>
                      <a:r>
                        <a:rPr lang="en-US" sz="1400" b="1" u="none" strike="noStrike" dirty="0">
                          <a:effectLst/>
                        </a:rPr>
                        <a:t>16212</a:t>
                      </a:r>
                      <a:endParaRPr lang="en-US" sz="1400" b="1" i="0" u="none" strike="noStrike" dirty="0">
                        <a:solidFill>
                          <a:srgbClr val="000000"/>
                        </a:solidFill>
                        <a:effectLst/>
                        <a:latin typeface="Times New Roman" panose="02020603050405020304" pitchFamily="18" charset="0"/>
                      </a:endParaRPr>
                    </a:p>
                  </a:txBody>
                  <a:tcPr marL="6199" marR="6199" marT="6199" marB="0" anchor="b"/>
                </a:tc>
                <a:tc>
                  <a:txBody>
                    <a:bodyPr/>
                    <a:lstStyle/>
                    <a:p>
                      <a:pPr algn="ctr" fontAlgn="b"/>
                      <a:r>
                        <a:rPr lang="en-US" sz="1400" b="1" u="none" strike="noStrike" dirty="0">
                          <a:effectLst/>
                        </a:rPr>
                        <a:t>Yes</a:t>
                      </a:r>
                      <a:endParaRPr lang="en-US" sz="1400" b="1" i="0" u="none" strike="noStrike" dirty="0">
                        <a:solidFill>
                          <a:srgbClr val="000000"/>
                        </a:solidFill>
                        <a:effectLst/>
                        <a:latin typeface="Times New Roman" panose="02020603050405020304" pitchFamily="18" charset="0"/>
                      </a:endParaRPr>
                    </a:p>
                  </a:txBody>
                  <a:tcPr marL="6199" marR="6199" marT="6199" marB="0" anchor="b"/>
                </a:tc>
                <a:extLst>
                  <a:ext uri="{0D108BD9-81ED-4DB2-BD59-A6C34878D82A}">
                    <a16:rowId xmlns:a16="http://schemas.microsoft.com/office/drawing/2014/main" val="3501174058"/>
                  </a:ext>
                </a:extLst>
              </a:tr>
              <a:tr h="258574">
                <a:tc>
                  <a:txBody>
                    <a:bodyPr/>
                    <a:lstStyle/>
                    <a:p>
                      <a:pPr algn="ctr" fontAlgn="b"/>
                      <a:r>
                        <a:rPr lang="en-US" sz="1400" b="1" u="none" strike="noStrike" dirty="0">
                          <a:effectLst/>
                        </a:rPr>
                        <a:t>6</a:t>
                      </a:r>
                      <a:endParaRPr lang="en-US" sz="1400" b="1" i="0" u="none" strike="noStrike" dirty="0">
                        <a:solidFill>
                          <a:srgbClr val="000000"/>
                        </a:solidFill>
                        <a:effectLst/>
                        <a:latin typeface="Times New Roman" panose="02020603050405020304" pitchFamily="18" charset="0"/>
                      </a:endParaRPr>
                    </a:p>
                  </a:txBody>
                  <a:tcPr marL="6199" marR="6199" marT="6199" marB="0" anchor="b"/>
                </a:tc>
                <a:tc>
                  <a:txBody>
                    <a:bodyPr/>
                    <a:lstStyle/>
                    <a:p>
                      <a:pPr algn="ctr" fontAlgn="b"/>
                      <a:r>
                        <a:rPr lang="en-US" sz="1400" b="1" u="none" strike="noStrike" dirty="0">
                          <a:solidFill>
                            <a:schemeClr val="bg1"/>
                          </a:solidFill>
                          <a:effectLst/>
                        </a:rPr>
                        <a:t>Tim Duncan</a:t>
                      </a:r>
                      <a:endParaRPr lang="en-US" sz="1400" b="1" i="0" u="none" strike="noStrike" dirty="0">
                        <a:solidFill>
                          <a:schemeClr val="bg1"/>
                        </a:solidFill>
                        <a:effectLst/>
                        <a:latin typeface="Times New Roman" panose="02020603050405020304" pitchFamily="18" charset="0"/>
                      </a:endParaRPr>
                    </a:p>
                  </a:txBody>
                  <a:tcPr marL="6199" marR="6199" marT="6199" marB="0" anchor="b"/>
                </a:tc>
                <a:tc>
                  <a:txBody>
                    <a:bodyPr/>
                    <a:lstStyle/>
                    <a:p>
                      <a:pPr algn="ctr" fontAlgn="b"/>
                      <a:r>
                        <a:rPr lang="en-US" sz="1400" b="1" u="none" strike="noStrike" dirty="0">
                          <a:effectLst/>
                        </a:rPr>
                        <a:t>15091</a:t>
                      </a:r>
                      <a:endParaRPr lang="en-US" sz="1400" b="1" i="0" u="none" strike="noStrike" dirty="0">
                        <a:solidFill>
                          <a:srgbClr val="000000"/>
                        </a:solidFill>
                        <a:effectLst/>
                        <a:latin typeface="Times New Roman" panose="02020603050405020304" pitchFamily="18" charset="0"/>
                      </a:endParaRPr>
                    </a:p>
                  </a:txBody>
                  <a:tcPr marL="6199" marR="6199" marT="6199" marB="0" anchor="b"/>
                </a:tc>
                <a:tc>
                  <a:txBody>
                    <a:bodyPr/>
                    <a:lstStyle/>
                    <a:p>
                      <a:pPr algn="ctr" fontAlgn="b"/>
                      <a:r>
                        <a:rPr lang="en-US" sz="1400" b="1" u="none" strike="noStrike" dirty="0">
                          <a:effectLst/>
                        </a:rPr>
                        <a:t>Yes</a:t>
                      </a:r>
                      <a:endParaRPr lang="en-US" sz="1400" b="1" i="0" u="none" strike="noStrike" dirty="0">
                        <a:solidFill>
                          <a:srgbClr val="000000"/>
                        </a:solidFill>
                        <a:effectLst/>
                        <a:latin typeface="Times New Roman" panose="02020603050405020304" pitchFamily="18" charset="0"/>
                      </a:endParaRPr>
                    </a:p>
                  </a:txBody>
                  <a:tcPr marL="6199" marR="6199" marT="6199" marB="0" anchor="b"/>
                </a:tc>
                <a:extLst>
                  <a:ext uri="{0D108BD9-81ED-4DB2-BD59-A6C34878D82A}">
                    <a16:rowId xmlns:a16="http://schemas.microsoft.com/office/drawing/2014/main" val="2640249264"/>
                  </a:ext>
                </a:extLst>
              </a:tr>
              <a:tr h="258574">
                <a:tc>
                  <a:txBody>
                    <a:bodyPr/>
                    <a:lstStyle/>
                    <a:p>
                      <a:pPr algn="ctr" fontAlgn="b"/>
                      <a:r>
                        <a:rPr lang="en-US" sz="1400" b="1" u="none" strike="noStrike" dirty="0">
                          <a:effectLst/>
                        </a:rPr>
                        <a:t>7</a:t>
                      </a:r>
                      <a:endParaRPr lang="en-US" sz="1400" b="1" i="0" u="none" strike="noStrike" dirty="0">
                        <a:solidFill>
                          <a:srgbClr val="000000"/>
                        </a:solidFill>
                        <a:effectLst/>
                        <a:latin typeface="Times New Roman" panose="02020603050405020304" pitchFamily="18" charset="0"/>
                      </a:endParaRPr>
                    </a:p>
                  </a:txBody>
                  <a:tcPr marL="6199" marR="6199" marT="6199" marB="0" anchor="b"/>
                </a:tc>
                <a:tc>
                  <a:txBody>
                    <a:bodyPr/>
                    <a:lstStyle/>
                    <a:p>
                      <a:pPr algn="ctr" fontAlgn="b"/>
                      <a:r>
                        <a:rPr lang="en-US" sz="1400" b="1" u="none" strike="noStrike" dirty="0">
                          <a:solidFill>
                            <a:schemeClr val="bg1"/>
                          </a:solidFill>
                          <a:effectLst/>
                        </a:rPr>
                        <a:t>Karl Malone</a:t>
                      </a:r>
                      <a:endParaRPr lang="en-US" sz="1400" b="1" i="0" u="none" strike="noStrike" dirty="0">
                        <a:solidFill>
                          <a:schemeClr val="bg1"/>
                        </a:solidFill>
                        <a:effectLst/>
                        <a:latin typeface="Times New Roman" panose="02020603050405020304" pitchFamily="18" charset="0"/>
                      </a:endParaRPr>
                    </a:p>
                  </a:txBody>
                  <a:tcPr marL="6199" marR="6199" marT="6199" marB="0" anchor="b"/>
                </a:tc>
                <a:tc>
                  <a:txBody>
                    <a:bodyPr/>
                    <a:lstStyle/>
                    <a:p>
                      <a:pPr algn="ctr" fontAlgn="b"/>
                      <a:r>
                        <a:rPr lang="en-US" sz="1400" b="1" u="none" strike="noStrike" dirty="0">
                          <a:effectLst/>
                        </a:rPr>
                        <a:t>14968</a:t>
                      </a:r>
                      <a:endParaRPr lang="en-US" sz="1400" b="1" i="0" u="none" strike="noStrike" dirty="0">
                        <a:solidFill>
                          <a:srgbClr val="000000"/>
                        </a:solidFill>
                        <a:effectLst/>
                        <a:latin typeface="Times New Roman" panose="02020603050405020304" pitchFamily="18" charset="0"/>
                      </a:endParaRPr>
                    </a:p>
                  </a:txBody>
                  <a:tcPr marL="6199" marR="6199" marT="6199" marB="0" anchor="b"/>
                </a:tc>
                <a:tc>
                  <a:txBody>
                    <a:bodyPr/>
                    <a:lstStyle/>
                    <a:p>
                      <a:pPr algn="ctr" fontAlgn="b"/>
                      <a:r>
                        <a:rPr lang="en-US" sz="1400" b="1" u="none" strike="noStrike" dirty="0">
                          <a:effectLst/>
                        </a:rPr>
                        <a:t>Yes</a:t>
                      </a:r>
                      <a:endParaRPr lang="en-US" sz="1400" b="1" i="0" u="none" strike="noStrike" dirty="0">
                        <a:solidFill>
                          <a:srgbClr val="000000"/>
                        </a:solidFill>
                        <a:effectLst/>
                        <a:latin typeface="Times New Roman" panose="02020603050405020304" pitchFamily="18" charset="0"/>
                      </a:endParaRPr>
                    </a:p>
                  </a:txBody>
                  <a:tcPr marL="6199" marR="6199" marT="6199" marB="0" anchor="b"/>
                </a:tc>
                <a:extLst>
                  <a:ext uri="{0D108BD9-81ED-4DB2-BD59-A6C34878D82A}">
                    <a16:rowId xmlns:a16="http://schemas.microsoft.com/office/drawing/2014/main" val="4199345398"/>
                  </a:ext>
                </a:extLst>
              </a:tr>
              <a:tr h="258574">
                <a:tc>
                  <a:txBody>
                    <a:bodyPr/>
                    <a:lstStyle/>
                    <a:p>
                      <a:pPr algn="ctr" fontAlgn="b"/>
                      <a:r>
                        <a:rPr lang="en-US" sz="1400" b="1" u="none" strike="noStrike" dirty="0">
                          <a:effectLst/>
                        </a:rPr>
                        <a:t>8</a:t>
                      </a:r>
                      <a:endParaRPr lang="en-US" sz="1400" b="1" i="0" u="none" strike="noStrike" dirty="0">
                        <a:solidFill>
                          <a:srgbClr val="000000"/>
                        </a:solidFill>
                        <a:effectLst/>
                        <a:latin typeface="Times New Roman" panose="02020603050405020304" pitchFamily="18" charset="0"/>
                      </a:endParaRPr>
                    </a:p>
                  </a:txBody>
                  <a:tcPr marL="6199" marR="6199" marT="6199" marB="0" anchor="b"/>
                </a:tc>
                <a:tc>
                  <a:txBody>
                    <a:bodyPr/>
                    <a:lstStyle/>
                    <a:p>
                      <a:pPr algn="ctr" fontAlgn="b"/>
                      <a:r>
                        <a:rPr lang="en-US" sz="1400" b="1" u="none" strike="noStrike" dirty="0">
                          <a:solidFill>
                            <a:schemeClr val="bg1"/>
                          </a:solidFill>
                          <a:effectLst/>
                        </a:rPr>
                        <a:t>Robert Parish</a:t>
                      </a:r>
                      <a:endParaRPr lang="en-US" sz="1400" b="1" i="0" u="none" strike="noStrike" dirty="0">
                        <a:solidFill>
                          <a:schemeClr val="bg1"/>
                        </a:solidFill>
                        <a:effectLst/>
                        <a:latin typeface="Times New Roman" panose="02020603050405020304" pitchFamily="18" charset="0"/>
                      </a:endParaRPr>
                    </a:p>
                  </a:txBody>
                  <a:tcPr marL="6199" marR="6199" marT="6199" marB="0" anchor="b"/>
                </a:tc>
                <a:tc>
                  <a:txBody>
                    <a:bodyPr/>
                    <a:lstStyle/>
                    <a:p>
                      <a:pPr algn="ctr" fontAlgn="b"/>
                      <a:r>
                        <a:rPr lang="en-US" sz="1400" b="1" u="none" strike="noStrike" dirty="0">
                          <a:effectLst/>
                        </a:rPr>
                        <a:t>14715</a:t>
                      </a:r>
                      <a:endParaRPr lang="en-US" sz="1400" b="1" i="0" u="none" strike="noStrike" dirty="0">
                        <a:solidFill>
                          <a:srgbClr val="000000"/>
                        </a:solidFill>
                        <a:effectLst/>
                        <a:latin typeface="Times New Roman" panose="02020603050405020304" pitchFamily="18" charset="0"/>
                      </a:endParaRPr>
                    </a:p>
                  </a:txBody>
                  <a:tcPr marL="6199" marR="6199" marT="6199" marB="0" anchor="b"/>
                </a:tc>
                <a:tc>
                  <a:txBody>
                    <a:bodyPr/>
                    <a:lstStyle/>
                    <a:p>
                      <a:pPr algn="ctr" fontAlgn="b"/>
                      <a:r>
                        <a:rPr lang="en-US" sz="1400" b="1" u="none" strike="noStrike" dirty="0">
                          <a:effectLst/>
                        </a:rPr>
                        <a:t>Yes</a:t>
                      </a:r>
                      <a:endParaRPr lang="en-US" sz="1400" b="1" i="0" u="none" strike="noStrike" dirty="0">
                        <a:solidFill>
                          <a:srgbClr val="000000"/>
                        </a:solidFill>
                        <a:effectLst/>
                        <a:latin typeface="Times New Roman" panose="02020603050405020304" pitchFamily="18" charset="0"/>
                      </a:endParaRPr>
                    </a:p>
                  </a:txBody>
                  <a:tcPr marL="6199" marR="6199" marT="6199" marB="0" anchor="b"/>
                </a:tc>
                <a:extLst>
                  <a:ext uri="{0D108BD9-81ED-4DB2-BD59-A6C34878D82A}">
                    <a16:rowId xmlns:a16="http://schemas.microsoft.com/office/drawing/2014/main" val="766636497"/>
                  </a:ext>
                </a:extLst>
              </a:tr>
              <a:tr h="258574">
                <a:tc>
                  <a:txBody>
                    <a:bodyPr/>
                    <a:lstStyle/>
                    <a:p>
                      <a:pPr algn="ctr" fontAlgn="b"/>
                      <a:r>
                        <a:rPr lang="en-US" sz="1400" b="1" u="none" strike="noStrike" dirty="0">
                          <a:effectLst/>
                        </a:rPr>
                        <a:t>9</a:t>
                      </a:r>
                      <a:endParaRPr lang="en-US" sz="1400" b="1" i="0" u="none" strike="noStrike" dirty="0">
                        <a:solidFill>
                          <a:srgbClr val="000000"/>
                        </a:solidFill>
                        <a:effectLst/>
                        <a:latin typeface="Times New Roman" panose="02020603050405020304" pitchFamily="18" charset="0"/>
                      </a:endParaRPr>
                    </a:p>
                  </a:txBody>
                  <a:tcPr marL="6199" marR="6199" marT="6199" marB="0" anchor="b"/>
                </a:tc>
                <a:tc>
                  <a:txBody>
                    <a:bodyPr/>
                    <a:lstStyle/>
                    <a:p>
                      <a:pPr algn="ctr" fontAlgn="b"/>
                      <a:r>
                        <a:rPr lang="en-US" sz="1400" b="1" u="none" strike="noStrike" dirty="0">
                          <a:solidFill>
                            <a:schemeClr val="bg1"/>
                          </a:solidFill>
                          <a:effectLst/>
                        </a:rPr>
                        <a:t>Kevin Garnett</a:t>
                      </a:r>
                      <a:endParaRPr lang="en-US" sz="1400" b="1" i="0" u="none" strike="noStrike" dirty="0">
                        <a:solidFill>
                          <a:schemeClr val="bg1"/>
                        </a:solidFill>
                        <a:effectLst/>
                        <a:latin typeface="Times New Roman" panose="02020603050405020304" pitchFamily="18" charset="0"/>
                      </a:endParaRPr>
                    </a:p>
                  </a:txBody>
                  <a:tcPr marL="6199" marR="6199" marT="6199" marB="0" anchor="b"/>
                </a:tc>
                <a:tc>
                  <a:txBody>
                    <a:bodyPr/>
                    <a:lstStyle/>
                    <a:p>
                      <a:pPr algn="ctr" fontAlgn="b"/>
                      <a:r>
                        <a:rPr lang="en-US" sz="1400" b="1" u="none" strike="noStrike" dirty="0">
                          <a:effectLst/>
                        </a:rPr>
                        <a:t>14662</a:t>
                      </a:r>
                      <a:endParaRPr lang="en-US" sz="1400" b="1" i="0" u="none" strike="noStrike" dirty="0">
                        <a:solidFill>
                          <a:srgbClr val="000000"/>
                        </a:solidFill>
                        <a:effectLst/>
                        <a:latin typeface="Times New Roman" panose="02020603050405020304" pitchFamily="18" charset="0"/>
                      </a:endParaRPr>
                    </a:p>
                  </a:txBody>
                  <a:tcPr marL="6199" marR="6199" marT="6199" marB="0" anchor="b"/>
                </a:tc>
                <a:tc>
                  <a:txBody>
                    <a:bodyPr/>
                    <a:lstStyle/>
                    <a:p>
                      <a:pPr algn="ctr" fontAlgn="b"/>
                      <a:r>
                        <a:rPr lang="en-US" sz="1400" b="1" u="none" strike="noStrike" dirty="0">
                          <a:effectLst/>
                        </a:rPr>
                        <a:t>Yes</a:t>
                      </a:r>
                      <a:endParaRPr lang="en-US" sz="1400" b="1" i="0" u="none" strike="noStrike" dirty="0">
                        <a:solidFill>
                          <a:srgbClr val="000000"/>
                        </a:solidFill>
                        <a:effectLst/>
                        <a:latin typeface="Times New Roman" panose="02020603050405020304" pitchFamily="18" charset="0"/>
                      </a:endParaRPr>
                    </a:p>
                  </a:txBody>
                  <a:tcPr marL="6199" marR="6199" marT="6199" marB="0" anchor="b"/>
                </a:tc>
                <a:extLst>
                  <a:ext uri="{0D108BD9-81ED-4DB2-BD59-A6C34878D82A}">
                    <a16:rowId xmlns:a16="http://schemas.microsoft.com/office/drawing/2014/main" val="427739940"/>
                  </a:ext>
                </a:extLst>
              </a:tr>
              <a:tr h="258574">
                <a:tc>
                  <a:txBody>
                    <a:bodyPr/>
                    <a:lstStyle/>
                    <a:p>
                      <a:pPr algn="ctr" fontAlgn="b"/>
                      <a:r>
                        <a:rPr lang="en-US" sz="1400" b="1" u="none" strike="noStrike" dirty="0">
                          <a:effectLst/>
                        </a:rPr>
                        <a:t>10</a:t>
                      </a:r>
                      <a:endParaRPr lang="en-US" sz="1400" b="1" i="0" u="none" strike="noStrike" dirty="0">
                        <a:solidFill>
                          <a:srgbClr val="000000"/>
                        </a:solidFill>
                        <a:effectLst/>
                        <a:latin typeface="Times New Roman" panose="02020603050405020304" pitchFamily="18" charset="0"/>
                      </a:endParaRPr>
                    </a:p>
                  </a:txBody>
                  <a:tcPr marL="6199" marR="6199" marT="6199" marB="0" anchor="b"/>
                </a:tc>
                <a:tc>
                  <a:txBody>
                    <a:bodyPr/>
                    <a:lstStyle/>
                    <a:p>
                      <a:pPr algn="ctr" fontAlgn="b"/>
                      <a:r>
                        <a:rPr lang="en-US" sz="1400" b="1" u="none" strike="noStrike" dirty="0">
                          <a:solidFill>
                            <a:schemeClr val="bg1"/>
                          </a:solidFill>
                          <a:effectLst/>
                        </a:rPr>
                        <a:t>Dwight Howard</a:t>
                      </a:r>
                      <a:endParaRPr lang="en-US" sz="1400" b="1" i="0" u="none" strike="noStrike" dirty="0">
                        <a:solidFill>
                          <a:schemeClr val="bg1"/>
                        </a:solidFill>
                        <a:effectLst/>
                        <a:latin typeface="Times New Roman" panose="02020603050405020304" pitchFamily="18" charset="0"/>
                      </a:endParaRPr>
                    </a:p>
                  </a:txBody>
                  <a:tcPr marL="6199" marR="6199" marT="6199" marB="0" anchor="b"/>
                </a:tc>
                <a:tc>
                  <a:txBody>
                    <a:bodyPr/>
                    <a:lstStyle/>
                    <a:p>
                      <a:pPr algn="ctr" fontAlgn="b"/>
                      <a:r>
                        <a:rPr lang="en-US" sz="1400" b="1" u="none" strike="noStrike" dirty="0">
                          <a:effectLst/>
                        </a:rPr>
                        <a:t>14627</a:t>
                      </a:r>
                      <a:endParaRPr lang="en-US" sz="1400" b="1" i="0" u="none" strike="noStrike" dirty="0">
                        <a:solidFill>
                          <a:srgbClr val="000000"/>
                        </a:solidFill>
                        <a:effectLst/>
                        <a:latin typeface="Times New Roman" panose="02020603050405020304" pitchFamily="18" charset="0"/>
                      </a:endParaRPr>
                    </a:p>
                  </a:txBody>
                  <a:tcPr marL="6199" marR="6199" marT="6199" marB="0" anchor="b"/>
                </a:tc>
                <a:tc>
                  <a:txBody>
                    <a:bodyPr/>
                    <a:lstStyle/>
                    <a:p>
                      <a:pPr algn="ctr" fontAlgn="b"/>
                      <a:r>
                        <a:rPr lang="en-US" sz="1400" b="1" u="none" strike="noStrike" dirty="0">
                          <a:effectLst/>
                        </a:rPr>
                        <a:t>Current Player</a:t>
                      </a:r>
                      <a:endParaRPr lang="en-US" sz="1400" b="1" i="0" u="none" strike="noStrike" dirty="0">
                        <a:solidFill>
                          <a:srgbClr val="000000"/>
                        </a:solidFill>
                        <a:effectLst/>
                        <a:latin typeface="Times New Roman" panose="02020603050405020304" pitchFamily="18" charset="0"/>
                      </a:endParaRPr>
                    </a:p>
                  </a:txBody>
                  <a:tcPr marL="6199" marR="6199" marT="6199" marB="0" anchor="b"/>
                </a:tc>
                <a:extLst>
                  <a:ext uri="{0D108BD9-81ED-4DB2-BD59-A6C34878D82A}">
                    <a16:rowId xmlns:a16="http://schemas.microsoft.com/office/drawing/2014/main" val="1828657310"/>
                  </a:ext>
                </a:extLst>
              </a:tr>
              <a:tr h="258574">
                <a:tc>
                  <a:txBody>
                    <a:bodyPr/>
                    <a:lstStyle/>
                    <a:p>
                      <a:pPr algn="ctr" fontAlgn="b"/>
                      <a:r>
                        <a:rPr lang="en-US" sz="1400" b="1" u="none" strike="noStrike" dirty="0">
                          <a:effectLst/>
                        </a:rPr>
                        <a:t>11</a:t>
                      </a:r>
                      <a:endParaRPr lang="en-US" sz="1400" b="1" i="0" u="none" strike="noStrike" dirty="0">
                        <a:solidFill>
                          <a:srgbClr val="000000"/>
                        </a:solidFill>
                        <a:effectLst/>
                        <a:latin typeface="Times New Roman" panose="02020603050405020304" pitchFamily="18" charset="0"/>
                      </a:endParaRPr>
                    </a:p>
                  </a:txBody>
                  <a:tcPr marL="6199" marR="6199" marT="6199" marB="0" anchor="b"/>
                </a:tc>
                <a:tc>
                  <a:txBody>
                    <a:bodyPr/>
                    <a:lstStyle/>
                    <a:p>
                      <a:pPr algn="ctr" fontAlgn="b"/>
                      <a:r>
                        <a:rPr lang="en-US" sz="1400" b="1" u="none" strike="noStrike" dirty="0">
                          <a:solidFill>
                            <a:schemeClr val="bg1"/>
                          </a:solidFill>
                          <a:effectLst/>
                        </a:rPr>
                        <a:t>Nate Thurmond</a:t>
                      </a:r>
                      <a:endParaRPr lang="en-US" sz="1400" b="1" i="0" u="none" strike="noStrike" dirty="0">
                        <a:solidFill>
                          <a:schemeClr val="bg1"/>
                        </a:solidFill>
                        <a:effectLst/>
                        <a:latin typeface="Times New Roman" panose="02020603050405020304" pitchFamily="18" charset="0"/>
                      </a:endParaRPr>
                    </a:p>
                  </a:txBody>
                  <a:tcPr marL="6199" marR="6199" marT="6199" marB="0" anchor="b"/>
                </a:tc>
                <a:tc>
                  <a:txBody>
                    <a:bodyPr/>
                    <a:lstStyle/>
                    <a:p>
                      <a:pPr algn="ctr" fontAlgn="b"/>
                      <a:r>
                        <a:rPr lang="en-US" sz="1400" b="1" u="none" strike="noStrike" dirty="0">
                          <a:effectLst/>
                        </a:rPr>
                        <a:t>14464</a:t>
                      </a:r>
                      <a:endParaRPr lang="en-US" sz="1400" b="1" i="0" u="none" strike="noStrike" dirty="0">
                        <a:solidFill>
                          <a:srgbClr val="000000"/>
                        </a:solidFill>
                        <a:effectLst/>
                        <a:latin typeface="Times New Roman" panose="02020603050405020304" pitchFamily="18" charset="0"/>
                      </a:endParaRPr>
                    </a:p>
                  </a:txBody>
                  <a:tcPr marL="6199" marR="6199" marT="6199" marB="0" anchor="b"/>
                </a:tc>
                <a:tc>
                  <a:txBody>
                    <a:bodyPr/>
                    <a:lstStyle/>
                    <a:p>
                      <a:pPr algn="ctr" fontAlgn="b"/>
                      <a:r>
                        <a:rPr lang="en-US" sz="1400" b="1" u="none" strike="noStrike">
                          <a:effectLst/>
                        </a:rPr>
                        <a:t>Yes</a:t>
                      </a:r>
                      <a:endParaRPr lang="en-US" sz="1400" b="1" i="0" u="none" strike="noStrike">
                        <a:solidFill>
                          <a:srgbClr val="000000"/>
                        </a:solidFill>
                        <a:effectLst/>
                        <a:latin typeface="Times New Roman" panose="02020603050405020304" pitchFamily="18" charset="0"/>
                      </a:endParaRPr>
                    </a:p>
                  </a:txBody>
                  <a:tcPr marL="6199" marR="6199" marT="6199" marB="0" anchor="b"/>
                </a:tc>
                <a:extLst>
                  <a:ext uri="{0D108BD9-81ED-4DB2-BD59-A6C34878D82A}">
                    <a16:rowId xmlns:a16="http://schemas.microsoft.com/office/drawing/2014/main" val="476878371"/>
                  </a:ext>
                </a:extLst>
              </a:tr>
              <a:tr h="258574">
                <a:tc>
                  <a:txBody>
                    <a:bodyPr/>
                    <a:lstStyle/>
                    <a:p>
                      <a:pPr algn="ctr" fontAlgn="b"/>
                      <a:r>
                        <a:rPr lang="en-US" sz="1400" b="1" u="none" strike="noStrike" dirty="0">
                          <a:effectLst/>
                        </a:rPr>
                        <a:t>12</a:t>
                      </a:r>
                      <a:endParaRPr lang="en-US" sz="1400" b="1" i="0" u="none" strike="noStrike" dirty="0">
                        <a:solidFill>
                          <a:srgbClr val="000000"/>
                        </a:solidFill>
                        <a:effectLst/>
                        <a:latin typeface="Times New Roman" panose="02020603050405020304" pitchFamily="18" charset="0"/>
                      </a:endParaRPr>
                    </a:p>
                  </a:txBody>
                  <a:tcPr marL="6199" marR="6199" marT="6199" marB="0" anchor="b"/>
                </a:tc>
                <a:tc>
                  <a:txBody>
                    <a:bodyPr/>
                    <a:lstStyle/>
                    <a:p>
                      <a:pPr algn="ctr" fontAlgn="b"/>
                      <a:r>
                        <a:rPr lang="en-US" sz="1400" b="1" u="none" strike="noStrike" dirty="0">
                          <a:solidFill>
                            <a:schemeClr val="bg1"/>
                          </a:solidFill>
                          <a:effectLst/>
                        </a:rPr>
                        <a:t>Walt Bellamy</a:t>
                      </a:r>
                      <a:endParaRPr lang="en-US" sz="1400" b="1" i="0" u="none" strike="noStrike" dirty="0">
                        <a:solidFill>
                          <a:schemeClr val="bg1"/>
                        </a:solidFill>
                        <a:effectLst/>
                        <a:latin typeface="Times New Roman" panose="02020603050405020304" pitchFamily="18" charset="0"/>
                      </a:endParaRPr>
                    </a:p>
                  </a:txBody>
                  <a:tcPr marL="6199" marR="6199" marT="6199" marB="0" anchor="b"/>
                </a:tc>
                <a:tc>
                  <a:txBody>
                    <a:bodyPr/>
                    <a:lstStyle/>
                    <a:p>
                      <a:pPr algn="ctr" fontAlgn="b"/>
                      <a:r>
                        <a:rPr lang="en-US" sz="1400" b="1" u="none" strike="noStrike" dirty="0">
                          <a:effectLst/>
                        </a:rPr>
                        <a:t>14241</a:t>
                      </a:r>
                      <a:endParaRPr lang="en-US" sz="1400" b="1" i="0" u="none" strike="noStrike" dirty="0">
                        <a:solidFill>
                          <a:srgbClr val="000000"/>
                        </a:solidFill>
                        <a:effectLst/>
                        <a:latin typeface="Times New Roman" panose="02020603050405020304" pitchFamily="18" charset="0"/>
                      </a:endParaRPr>
                    </a:p>
                  </a:txBody>
                  <a:tcPr marL="6199" marR="6199" marT="6199" marB="0" anchor="b"/>
                </a:tc>
                <a:tc>
                  <a:txBody>
                    <a:bodyPr/>
                    <a:lstStyle/>
                    <a:p>
                      <a:pPr algn="ctr" fontAlgn="b"/>
                      <a:r>
                        <a:rPr lang="en-US" sz="1400" b="1" u="none" strike="noStrike" dirty="0">
                          <a:effectLst/>
                        </a:rPr>
                        <a:t>Yes</a:t>
                      </a:r>
                      <a:endParaRPr lang="en-US" sz="1400" b="1" i="0" u="none" strike="noStrike" dirty="0">
                        <a:solidFill>
                          <a:srgbClr val="000000"/>
                        </a:solidFill>
                        <a:effectLst/>
                        <a:latin typeface="Times New Roman" panose="02020603050405020304" pitchFamily="18" charset="0"/>
                      </a:endParaRPr>
                    </a:p>
                  </a:txBody>
                  <a:tcPr marL="6199" marR="6199" marT="6199" marB="0" anchor="b"/>
                </a:tc>
                <a:extLst>
                  <a:ext uri="{0D108BD9-81ED-4DB2-BD59-A6C34878D82A}">
                    <a16:rowId xmlns:a16="http://schemas.microsoft.com/office/drawing/2014/main" val="962031072"/>
                  </a:ext>
                </a:extLst>
              </a:tr>
              <a:tr h="258574">
                <a:tc>
                  <a:txBody>
                    <a:bodyPr/>
                    <a:lstStyle/>
                    <a:p>
                      <a:pPr algn="ctr" fontAlgn="b"/>
                      <a:r>
                        <a:rPr lang="en-US" sz="1400" b="1" u="none" strike="noStrike" dirty="0">
                          <a:effectLst/>
                        </a:rPr>
                        <a:t>13</a:t>
                      </a:r>
                      <a:endParaRPr lang="en-US" sz="1400" b="1" i="0" u="none" strike="noStrike" dirty="0">
                        <a:solidFill>
                          <a:srgbClr val="000000"/>
                        </a:solidFill>
                        <a:effectLst/>
                        <a:latin typeface="Times New Roman" panose="02020603050405020304" pitchFamily="18" charset="0"/>
                      </a:endParaRPr>
                    </a:p>
                  </a:txBody>
                  <a:tcPr marL="6199" marR="6199" marT="6199" marB="0" anchor="b"/>
                </a:tc>
                <a:tc>
                  <a:txBody>
                    <a:bodyPr/>
                    <a:lstStyle/>
                    <a:p>
                      <a:pPr algn="ctr" fontAlgn="b"/>
                      <a:r>
                        <a:rPr lang="en-US" sz="1400" b="1" u="none" strike="noStrike" dirty="0">
                          <a:solidFill>
                            <a:schemeClr val="bg1"/>
                          </a:solidFill>
                          <a:effectLst/>
                        </a:rPr>
                        <a:t>Wes Unseld</a:t>
                      </a:r>
                      <a:endParaRPr lang="en-US" sz="1400" b="1" i="0" u="none" strike="noStrike" dirty="0">
                        <a:solidFill>
                          <a:schemeClr val="bg1"/>
                        </a:solidFill>
                        <a:effectLst/>
                        <a:latin typeface="Times New Roman" panose="02020603050405020304" pitchFamily="18" charset="0"/>
                      </a:endParaRPr>
                    </a:p>
                  </a:txBody>
                  <a:tcPr marL="6199" marR="6199" marT="6199" marB="0" anchor="b"/>
                </a:tc>
                <a:tc>
                  <a:txBody>
                    <a:bodyPr/>
                    <a:lstStyle/>
                    <a:p>
                      <a:pPr algn="ctr" fontAlgn="b"/>
                      <a:r>
                        <a:rPr lang="en-US" sz="1400" b="1" u="none" strike="noStrike" dirty="0">
                          <a:effectLst/>
                        </a:rPr>
                        <a:t>13769</a:t>
                      </a:r>
                      <a:endParaRPr lang="en-US" sz="1400" b="1" i="0" u="none" strike="noStrike" dirty="0">
                        <a:solidFill>
                          <a:srgbClr val="000000"/>
                        </a:solidFill>
                        <a:effectLst/>
                        <a:latin typeface="Times New Roman" panose="02020603050405020304" pitchFamily="18" charset="0"/>
                      </a:endParaRPr>
                    </a:p>
                  </a:txBody>
                  <a:tcPr marL="6199" marR="6199" marT="6199" marB="0" anchor="b"/>
                </a:tc>
                <a:tc>
                  <a:txBody>
                    <a:bodyPr/>
                    <a:lstStyle/>
                    <a:p>
                      <a:pPr algn="ctr" fontAlgn="b"/>
                      <a:r>
                        <a:rPr lang="en-US" sz="1400" b="1" u="none" strike="noStrike" dirty="0">
                          <a:effectLst/>
                        </a:rPr>
                        <a:t>Yes</a:t>
                      </a:r>
                      <a:endParaRPr lang="en-US" sz="1400" b="1" i="0" u="none" strike="noStrike" dirty="0">
                        <a:solidFill>
                          <a:srgbClr val="000000"/>
                        </a:solidFill>
                        <a:effectLst/>
                        <a:latin typeface="Times New Roman" panose="02020603050405020304" pitchFamily="18" charset="0"/>
                      </a:endParaRPr>
                    </a:p>
                  </a:txBody>
                  <a:tcPr marL="6199" marR="6199" marT="6199" marB="0" anchor="b"/>
                </a:tc>
                <a:extLst>
                  <a:ext uri="{0D108BD9-81ED-4DB2-BD59-A6C34878D82A}">
                    <a16:rowId xmlns:a16="http://schemas.microsoft.com/office/drawing/2014/main" val="3276369832"/>
                  </a:ext>
                </a:extLst>
              </a:tr>
              <a:tr h="258574">
                <a:tc>
                  <a:txBody>
                    <a:bodyPr/>
                    <a:lstStyle/>
                    <a:p>
                      <a:pPr algn="ctr" fontAlgn="b"/>
                      <a:r>
                        <a:rPr lang="en-US" sz="1400" b="1" u="none" strike="noStrike" dirty="0">
                          <a:effectLst/>
                        </a:rPr>
                        <a:t>14</a:t>
                      </a:r>
                      <a:endParaRPr lang="en-US" sz="1400" b="1" i="0" u="none" strike="noStrike" dirty="0">
                        <a:solidFill>
                          <a:srgbClr val="000000"/>
                        </a:solidFill>
                        <a:effectLst/>
                        <a:latin typeface="Times New Roman" panose="02020603050405020304" pitchFamily="18" charset="0"/>
                      </a:endParaRPr>
                    </a:p>
                  </a:txBody>
                  <a:tcPr marL="6199" marR="6199" marT="6199" marB="0" anchor="b"/>
                </a:tc>
                <a:tc>
                  <a:txBody>
                    <a:bodyPr/>
                    <a:lstStyle/>
                    <a:p>
                      <a:pPr algn="ctr" fontAlgn="b"/>
                      <a:r>
                        <a:rPr lang="en-US" sz="1400" b="1" u="none" strike="noStrike" dirty="0">
                          <a:solidFill>
                            <a:schemeClr val="bg1"/>
                          </a:solidFill>
                          <a:effectLst/>
                        </a:rPr>
                        <a:t>Hakeem Olajuwon</a:t>
                      </a:r>
                      <a:endParaRPr lang="en-US" sz="1400" b="1" i="0" u="none" strike="noStrike" dirty="0">
                        <a:solidFill>
                          <a:schemeClr val="bg1"/>
                        </a:solidFill>
                        <a:effectLst/>
                        <a:latin typeface="Times New Roman" panose="02020603050405020304" pitchFamily="18" charset="0"/>
                      </a:endParaRPr>
                    </a:p>
                  </a:txBody>
                  <a:tcPr marL="6199" marR="6199" marT="6199" marB="0" anchor="b"/>
                </a:tc>
                <a:tc>
                  <a:txBody>
                    <a:bodyPr/>
                    <a:lstStyle/>
                    <a:p>
                      <a:pPr algn="ctr" fontAlgn="b"/>
                      <a:r>
                        <a:rPr lang="en-US" sz="1400" b="1" u="none" strike="noStrike" dirty="0">
                          <a:effectLst/>
                        </a:rPr>
                        <a:t>13748</a:t>
                      </a:r>
                      <a:endParaRPr lang="en-US" sz="1400" b="1" i="0" u="none" strike="noStrike" dirty="0">
                        <a:solidFill>
                          <a:srgbClr val="000000"/>
                        </a:solidFill>
                        <a:effectLst/>
                        <a:latin typeface="Times New Roman" panose="02020603050405020304" pitchFamily="18" charset="0"/>
                      </a:endParaRPr>
                    </a:p>
                  </a:txBody>
                  <a:tcPr marL="6199" marR="6199" marT="6199" marB="0" anchor="b"/>
                </a:tc>
                <a:tc>
                  <a:txBody>
                    <a:bodyPr/>
                    <a:lstStyle/>
                    <a:p>
                      <a:pPr algn="ctr" fontAlgn="b"/>
                      <a:r>
                        <a:rPr lang="en-US" sz="1400" b="1" u="none" strike="noStrike" dirty="0">
                          <a:effectLst/>
                        </a:rPr>
                        <a:t>Yes</a:t>
                      </a:r>
                      <a:endParaRPr lang="en-US" sz="1400" b="1" i="0" u="none" strike="noStrike" dirty="0">
                        <a:solidFill>
                          <a:srgbClr val="000000"/>
                        </a:solidFill>
                        <a:effectLst/>
                        <a:latin typeface="Times New Roman" panose="02020603050405020304" pitchFamily="18" charset="0"/>
                      </a:endParaRPr>
                    </a:p>
                  </a:txBody>
                  <a:tcPr marL="6199" marR="6199" marT="6199" marB="0" anchor="b"/>
                </a:tc>
                <a:extLst>
                  <a:ext uri="{0D108BD9-81ED-4DB2-BD59-A6C34878D82A}">
                    <a16:rowId xmlns:a16="http://schemas.microsoft.com/office/drawing/2014/main" val="557774644"/>
                  </a:ext>
                </a:extLst>
              </a:tr>
              <a:tr h="258574">
                <a:tc>
                  <a:txBody>
                    <a:bodyPr/>
                    <a:lstStyle/>
                    <a:p>
                      <a:pPr algn="ctr" fontAlgn="b"/>
                      <a:r>
                        <a:rPr lang="en-US" sz="1400" b="1" u="none" strike="noStrike" dirty="0">
                          <a:effectLst/>
                        </a:rPr>
                        <a:t>15</a:t>
                      </a:r>
                      <a:endParaRPr lang="en-US" sz="1400" b="1" i="0" u="none" strike="noStrike" dirty="0">
                        <a:solidFill>
                          <a:srgbClr val="000000"/>
                        </a:solidFill>
                        <a:effectLst/>
                        <a:latin typeface="Times New Roman" panose="02020603050405020304" pitchFamily="18" charset="0"/>
                      </a:endParaRPr>
                    </a:p>
                  </a:txBody>
                  <a:tcPr marL="6199" marR="6199" marT="6199" marB="0" anchor="b"/>
                </a:tc>
                <a:tc>
                  <a:txBody>
                    <a:bodyPr/>
                    <a:lstStyle/>
                    <a:p>
                      <a:pPr algn="ctr" fontAlgn="b"/>
                      <a:r>
                        <a:rPr lang="en-US" sz="1400" b="1" u="none" strike="noStrike" dirty="0">
                          <a:solidFill>
                            <a:schemeClr val="bg1"/>
                          </a:solidFill>
                          <a:effectLst/>
                        </a:rPr>
                        <a:t>Shaquille O’Neal</a:t>
                      </a:r>
                      <a:endParaRPr lang="en-US" sz="1400" b="1" i="0" u="none" strike="noStrike" dirty="0">
                        <a:solidFill>
                          <a:schemeClr val="bg1"/>
                        </a:solidFill>
                        <a:effectLst/>
                        <a:latin typeface="Times New Roman" panose="02020603050405020304" pitchFamily="18" charset="0"/>
                      </a:endParaRPr>
                    </a:p>
                  </a:txBody>
                  <a:tcPr marL="6199" marR="6199" marT="6199" marB="0" anchor="b"/>
                </a:tc>
                <a:tc>
                  <a:txBody>
                    <a:bodyPr/>
                    <a:lstStyle/>
                    <a:p>
                      <a:pPr algn="ctr" fontAlgn="b"/>
                      <a:r>
                        <a:rPr lang="en-US" sz="1400" b="1" u="none" strike="noStrike" dirty="0">
                          <a:effectLst/>
                        </a:rPr>
                        <a:t>13099</a:t>
                      </a:r>
                      <a:endParaRPr lang="en-US" sz="1400" b="1" i="0" u="none" strike="noStrike" dirty="0">
                        <a:solidFill>
                          <a:srgbClr val="000000"/>
                        </a:solidFill>
                        <a:effectLst/>
                        <a:latin typeface="Times New Roman" panose="02020603050405020304" pitchFamily="18" charset="0"/>
                      </a:endParaRPr>
                    </a:p>
                  </a:txBody>
                  <a:tcPr marL="6199" marR="6199" marT="6199" marB="0" anchor="b"/>
                </a:tc>
                <a:tc>
                  <a:txBody>
                    <a:bodyPr/>
                    <a:lstStyle/>
                    <a:p>
                      <a:pPr algn="ctr" fontAlgn="b"/>
                      <a:r>
                        <a:rPr lang="en-US" sz="1400" b="1" u="none" strike="noStrike" dirty="0">
                          <a:effectLst/>
                        </a:rPr>
                        <a:t>Yes</a:t>
                      </a:r>
                      <a:endParaRPr lang="en-US" sz="1400" b="1" i="0" u="none" strike="noStrike" dirty="0">
                        <a:solidFill>
                          <a:srgbClr val="000000"/>
                        </a:solidFill>
                        <a:effectLst/>
                        <a:latin typeface="Times New Roman" panose="02020603050405020304" pitchFamily="18" charset="0"/>
                      </a:endParaRPr>
                    </a:p>
                  </a:txBody>
                  <a:tcPr marL="6199" marR="6199" marT="6199" marB="0" anchor="b"/>
                </a:tc>
                <a:extLst>
                  <a:ext uri="{0D108BD9-81ED-4DB2-BD59-A6C34878D82A}">
                    <a16:rowId xmlns:a16="http://schemas.microsoft.com/office/drawing/2014/main" val="1167679499"/>
                  </a:ext>
                </a:extLst>
              </a:tr>
              <a:tr h="258574">
                <a:tc>
                  <a:txBody>
                    <a:bodyPr/>
                    <a:lstStyle/>
                    <a:p>
                      <a:pPr algn="ctr" fontAlgn="b"/>
                      <a:r>
                        <a:rPr lang="en-US" sz="1400" b="1" u="none" strike="noStrike" dirty="0">
                          <a:solidFill>
                            <a:srgbClr val="FF0000"/>
                          </a:solidFill>
                          <a:effectLst/>
                        </a:rPr>
                        <a:t>16</a:t>
                      </a:r>
                      <a:endParaRPr lang="en-US" sz="1400" b="1" i="0" u="none" strike="noStrike" dirty="0">
                        <a:solidFill>
                          <a:srgbClr val="FF0000"/>
                        </a:solidFill>
                        <a:effectLst/>
                        <a:latin typeface="Times New Roman" panose="02020603050405020304" pitchFamily="18" charset="0"/>
                      </a:endParaRPr>
                    </a:p>
                  </a:txBody>
                  <a:tcPr marL="6199" marR="6199" marT="6199" marB="0" anchor="b"/>
                </a:tc>
                <a:tc>
                  <a:txBody>
                    <a:bodyPr/>
                    <a:lstStyle/>
                    <a:p>
                      <a:pPr algn="ctr" fontAlgn="b"/>
                      <a:r>
                        <a:rPr lang="en-US" sz="1400" b="1" u="none" strike="noStrike" dirty="0">
                          <a:solidFill>
                            <a:srgbClr val="FF0000"/>
                          </a:solidFill>
                          <a:effectLst/>
                        </a:rPr>
                        <a:t>Buck Williams</a:t>
                      </a:r>
                      <a:endParaRPr lang="en-US" sz="1400" b="1" i="0" u="none" strike="noStrike" dirty="0">
                        <a:solidFill>
                          <a:srgbClr val="FF0000"/>
                        </a:solidFill>
                        <a:effectLst/>
                        <a:latin typeface="Times New Roman" panose="02020603050405020304" pitchFamily="18" charset="0"/>
                      </a:endParaRPr>
                    </a:p>
                  </a:txBody>
                  <a:tcPr marL="6199" marR="6199" marT="6199" marB="0" anchor="b"/>
                </a:tc>
                <a:tc>
                  <a:txBody>
                    <a:bodyPr/>
                    <a:lstStyle/>
                    <a:p>
                      <a:pPr algn="ctr" fontAlgn="b"/>
                      <a:r>
                        <a:rPr lang="en-US" sz="1400" b="1" u="none" strike="noStrike" dirty="0">
                          <a:solidFill>
                            <a:srgbClr val="FF0000"/>
                          </a:solidFill>
                          <a:effectLst/>
                        </a:rPr>
                        <a:t>13017</a:t>
                      </a:r>
                      <a:endParaRPr lang="en-US" sz="1400" b="1" i="0" u="none" strike="noStrike" dirty="0">
                        <a:solidFill>
                          <a:srgbClr val="FF0000"/>
                        </a:solidFill>
                        <a:effectLst/>
                        <a:latin typeface="Times New Roman" panose="02020603050405020304" pitchFamily="18" charset="0"/>
                      </a:endParaRPr>
                    </a:p>
                  </a:txBody>
                  <a:tcPr marL="6199" marR="6199" marT="6199" marB="0" anchor="b"/>
                </a:tc>
                <a:tc>
                  <a:txBody>
                    <a:bodyPr/>
                    <a:lstStyle/>
                    <a:p>
                      <a:pPr algn="ctr" fontAlgn="b"/>
                      <a:r>
                        <a:rPr lang="en-US" sz="1400" b="1" u="none" strike="noStrike" dirty="0">
                          <a:solidFill>
                            <a:srgbClr val="FF0000"/>
                          </a:solidFill>
                          <a:effectLst/>
                        </a:rPr>
                        <a:t>No</a:t>
                      </a:r>
                      <a:endParaRPr lang="en-US" sz="1400" b="1" i="0" u="none" strike="noStrike" dirty="0">
                        <a:solidFill>
                          <a:srgbClr val="FF0000"/>
                        </a:solidFill>
                        <a:effectLst/>
                        <a:latin typeface="Times New Roman" panose="02020603050405020304" pitchFamily="18" charset="0"/>
                      </a:endParaRPr>
                    </a:p>
                  </a:txBody>
                  <a:tcPr marL="6199" marR="6199" marT="6199" marB="0" anchor="b"/>
                </a:tc>
                <a:extLst>
                  <a:ext uri="{0D108BD9-81ED-4DB2-BD59-A6C34878D82A}">
                    <a16:rowId xmlns:a16="http://schemas.microsoft.com/office/drawing/2014/main" val="2191244278"/>
                  </a:ext>
                </a:extLst>
              </a:tr>
              <a:tr h="258574">
                <a:tc>
                  <a:txBody>
                    <a:bodyPr/>
                    <a:lstStyle/>
                    <a:p>
                      <a:pPr algn="ctr" fontAlgn="b"/>
                      <a:r>
                        <a:rPr lang="en-US" sz="1400" b="1" u="none" strike="noStrike" dirty="0">
                          <a:effectLst/>
                        </a:rPr>
                        <a:t>17</a:t>
                      </a:r>
                      <a:endParaRPr lang="en-US" sz="1400" b="1" i="0" u="none" strike="noStrike" dirty="0">
                        <a:solidFill>
                          <a:srgbClr val="000000"/>
                        </a:solidFill>
                        <a:effectLst/>
                        <a:latin typeface="Times New Roman" panose="02020603050405020304" pitchFamily="18" charset="0"/>
                      </a:endParaRPr>
                    </a:p>
                  </a:txBody>
                  <a:tcPr marL="6199" marR="6199" marT="6199" marB="0" anchor="b"/>
                </a:tc>
                <a:tc>
                  <a:txBody>
                    <a:bodyPr/>
                    <a:lstStyle/>
                    <a:p>
                      <a:pPr algn="ctr" fontAlgn="b"/>
                      <a:r>
                        <a:rPr lang="en-US" sz="1400" b="1" u="none" strike="noStrike" dirty="0">
                          <a:solidFill>
                            <a:schemeClr val="bg1"/>
                          </a:solidFill>
                          <a:effectLst/>
                        </a:rPr>
                        <a:t>Jerry Lucas</a:t>
                      </a:r>
                      <a:endParaRPr lang="en-US" sz="1400" b="1" i="0" u="none" strike="noStrike" dirty="0">
                        <a:solidFill>
                          <a:schemeClr val="bg1"/>
                        </a:solidFill>
                        <a:effectLst/>
                        <a:latin typeface="Times New Roman" panose="02020603050405020304" pitchFamily="18" charset="0"/>
                      </a:endParaRPr>
                    </a:p>
                  </a:txBody>
                  <a:tcPr marL="6199" marR="6199" marT="6199" marB="0" anchor="b"/>
                </a:tc>
                <a:tc>
                  <a:txBody>
                    <a:bodyPr/>
                    <a:lstStyle/>
                    <a:p>
                      <a:pPr algn="ctr" fontAlgn="b"/>
                      <a:r>
                        <a:rPr lang="en-US" sz="1400" b="1" u="none" strike="noStrike" dirty="0">
                          <a:effectLst/>
                        </a:rPr>
                        <a:t>12942</a:t>
                      </a:r>
                      <a:endParaRPr lang="en-US" sz="1400" b="1" i="0" u="none" strike="noStrike" dirty="0">
                        <a:solidFill>
                          <a:srgbClr val="000000"/>
                        </a:solidFill>
                        <a:effectLst/>
                        <a:latin typeface="Times New Roman" panose="02020603050405020304" pitchFamily="18" charset="0"/>
                      </a:endParaRPr>
                    </a:p>
                  </a:txBody>
                  <a:tcPr marL="6199" marR="6199" marT="6199" marB="0" anchor="b"/>
                </a:tc>
                <a:tc>
                  <a:txBody>
                    <a:bodyPr/>
                    <a:lstStyle/>
                    <a:p>
                      <a:pPr algn="ctr" fontAlgn="b"/>
                      <a:r>
                        <a:rPr lang="en-US" sz="1400" b="1" u="none" strike="noStrike" dirty="0">
                          <a:effectLst/>
                        </a:rPr>
                        <a:t>Yes</a:t>
                      </a:r>
                      <a:endParaRPr lang="en-US" sz="1400" b="1" i="0" u="none" strike="noStrike" dirty="0">
                        <a:solidFill>
                          <a:srgbClr val="000000"/>
                        </a:solidFill>
                        <a:effectLst/>
                        <a:latin typeface="Times New Roman" panose="02020603050405020304" pitchFamily="18" charset="0"/>
                      </a:endParaRPr>
                    </a:p>
                  </a:txBody>
                  <a:tcPr marL="6199" marR="6199" marT="6199" marB="0" anchor="b"/>
                </a:tc>
                <a:extLst>
                  <a:ext uri="{0D108BD9-81ED-4DB2-BD59-A6C34878D82A}">
                    <a16:rowId xmlns:a16="http://schemas.microsoft.com/office/drawing/2014/main" val="1522299133"/>
                  </a:ext>
                </a:extLst>
              </a:tr>
              <a:tr h="258574">
                <a:tc>
                  <a:txBody>
                    <a:bodyPr/>
                    <a:lstStyle/>
                    <a:p>
                      <a:pPr algn="ctr" fontAlgn="b"/>
                      <a:r>
                        <a:rPr lang="en-US" sz="1400" b="1" u="none" strike="noStrike" dirty="0">
                          <a:effectLst/>
                        </a:rPr>
                        <a:t>18</a:t>
                      </a:r>
                      <a:endParaRPr lang="en-US" sz="1400" b="1" i="0" u="none" strike="noStrike" dirty="0">
                        <a:solidFill>
                          <a:srgbClr val="000000"/>
                        </a:solidFill>
                        <a:effectLst/>
                        <a:latin typeface="Times New Roman" panose="02020603050405020304" pitchFamily="18" charset="0"/>
                      </a:endParaRPr>
                    </a:p>
                  </a:txBody>
                  <a:tcPr marL="6199" marR="6199" marT="6199" marB="0" anchor="b"/>
                </a:tc>
                <a:tc>
                  <a:txBody>
                    <a:bodyPr/>
                    <a:lstStyle/>
                    <a:p>
                      <a:pPr algn="ctr" fontAlgn="b"/>
                      <a:r>
                        <a:rPr lang="en-US" sz="1400" b="1" u="none" strike="noStrike" dirty="0">
                          <a:solidFill>
                            <a:schemeClr val="bg1"/>
                          </a:solidFill>
                          <a:effectLst/>
                        </a:rPr>
                        <a:t>Bob Pettit</a:t>
                      </a:r>
                      <a:endParaRPr lang="en-US" sz="1400" b="1" i="0" u="none" strike="noStrike" dirty="0">
                        <a:solidFill>
                          <a:schemeClr val="bg1"/>
                        </a:solidFill>
                        <a:effectLst/>
                        <a:latin typeface="Times New Roman" panose="02020603050405020304" pitchFamily="18" charset="0"/>
                      </a:endParaRPr>
                    </a:p>
                  </a:txBody>
                  <a:tcPr marL="6199" marR="6199" marT="6199" marB="0" anchor="b"/>
                </a:tc>
                <a:tc>
                  <a:txBody>
                    <a:bodyPr/>
                    <a:lstStyle/>
                    <a:p>
                      <a:pPr algn="ctr" fontAlgn="b"/>
                      <a:r>
                        <a:rPr lang="en-US" sz="1400" b="1" u="none" strike="noStrike" dirty="0">
                          <a:effectLst/>
                        </a:rPr>
                        <a:t>12849</a:t>
                      </a:r>
                      <a:endParaRPr lang="en-US" sz="1400" b="1" i="0" u="none" strike="noStrike" dirty="0">
                        <a:solidFill>
                          <a:srgbClr val="000000"/>
                        </a:solidFill>
                        <a:effectLst/>
                        <a:latin typeface="Times New Roman" panose="02020603050405020304" pitchFamily="18" charset="0"/>
                      </a:endParaRPr>
                    </a:p>
                  </a:txBody>
                  <a:tcPr marL="6199" marR="6199" marT="6199" marB="0" anchor="b"/>
                </a:tc>
                <a:tc>
                  <a:txBody>
                    <a:bodyPr/>
                    <a:lstStyle/>
                    <a:p>
                      <a:pPr algn="ctr" fontAlgn="b"/>
                      <a:r>
                        <a:rPr lang="en-US" sz="1400" b="1" u="none" strike="noStrike" dirty="0">
                          <a:effectLst/>
                        </a:rPr>
                        <a:t>Yes</a:t>
                      </a:r>
                      <a:endParaRPr lang="en-US" sz="1400" b="1" i="0" u="none" strike="noStrike" dirty="0">
                        <a:solidFill>
                          <a:srgbClr val="000000"/>
                        </a:solidFill>
                        <a:effectLst/>
                        <a:latin typeface="Times New Roman" panose="02020603050405020304" pitchFamily="18" charset="0"/>
                      </a:endParaRPr>
                    </a:p>
                  </a:txBody>
                  <a:tcPr marL="6199" marR="6199" marT="6199" marB="0" anchor="b"/>
                </a:tc>
                <a:extLst>
                  <a:ext uri="{0D108BD9-81ED-4DB2-BD59-A6C34878D82A}">
                    <a16:rowId xmlns:a16="http://schemas.microsoft.com/office/drawing/2014/main" val="3659364422"/>
                  </a:ext>
                </a:extLst>
              </a:tr>
              <a:tr h="258574">
                <a:tc>
                  <a:txBody>
                    <a:bodyPr/>
                    <a:lstStyle/>
                    <a:p>
                      <a:pPr algn="ctr" fontAlgn="b"/>
                      <a:r>
                        <a:rPr lang="en-US" sz="1400" b="1" u="none" strike="noStrike" dirty="0">
                          <a:effectLst/>
                        </a:rPr>
                        <a:t>19</a:t>
                      </a:r>
                      <a:endParaRPr lang="en-US" sz="1400" b="1" i="0" u="none" strike="noStrike" dirty="0">
                        <a:solidFill>
                          <a:srgbClr val="000000"/>
                        </a:solidFill>
                        <a:effectLst/>
                        <a:latin typeface="Times New Roman" panose="02020603050405020304" pitchFamily="18" charset="0"/>
                      </a:endParaRPr>
                    </a:p>
                  </a:txBody>
                  <a:tcPr marL="6199" marR="6199" marT="6199" marB="0" anchor="b"/>
                </a:tc>
                <a:tc>
                  <a:txBody>
                    <a:bodyPr/>
                    <a:lstStyle/>
                    <a:p>
                      <a:pPr algn="ctr" fontAlgn="b"/>
                      <a:r>
                        <a:rPr lang="en-US" sz="1400" b="1" u="none" strike="noStrike" dirty="0">
                          <a:solidFill>
                            <a:schemeClr val="bg1"/>
                          </a:solidFill>
                          <a:effectLst/>
                        </a:rPr>
                        <a:t>Charles Barkley</a:t>
                      </a:r>
                      <a:endParaRPr lang="en-US" sz="1400" b="1" i="0" u="none" strike="noStrike" dirty="0">
                        <a:solidFill>
                          <a:schemeClr val="bg1"/>
                        </a:solidFill>
                        <a:effectLst/>
                        <a:latin typeface="Times New Roman" panose="02020603050405020304" pitchFamily="18" charset="0"/>
                      </a:endParaRPr>
                    </a:p>
                  </a:txBody>
                  <a:tcPr marL="6199" marR="6199" marT="6199" marB="0" anchor="b"/>
                </a:tc>
                <a:tc>
                  <a:txBody>
                    <a:bodyPr/>
                    <a:lstStyle/>
                    <a:p>
                      <a:pPr algn="ctr" fontAlgn="b"/>
                      <a:r>
                        <a:rPr lang="en-US" sz="1400" b="1" u="none" strike="noStrike" dirty="0">
                          <a:effectLst/>
                        </a:rPr>
                        <a:t>12546</a:t>
                      </a:r>
                      <a:endParaRPr lang="en-US" sz="1400" b="1" i="0" u="none" strike="noStrike" dirty="0">
                        <a:solidFill>
                          <a:srgbClr val="000000"/>
                        </a:solidFill>
                        <a:effectLst/>
                        <a:latin typeface="Times New Roman" panose="02020603050405020304" pitchFamily="18" charset="0"/>
                      </a:endParaRPr>
                    </a:p>
                  </a:txBody>
                  <a:tcPr marL="6199" marR="6199" marT="6199" marB="0" anchor="b"/>
                </a:tc>
                <a:tc>
                  <a:txBody>
                    <a:bodyPr/>
                    <a:lstStyle/>
                    <a:p>
                      <a:pPr algn="ctr" fontAlgn="b"/>
                      <a:r>
                        <a:rPr lang="en-US" sz="1400" b="1" u="none" strike="noStrike" dirty="0">
                          <a:effectLst/>
                        </a:rPr>
                        <a:t>Yes</a:t>
                      </a:r>
                      <a:endParaRPr lang="en-US" sz="1400" b="1" i="0" u="none" strike="noStrike" dirty="0">
                        <a:solidFill>
                          <a:srgbClr val="000000"/>
                        </a:solidFill>
                        <a:effectLst/>
                        <a:latin typeface="Times New Roman" panose="02020603050405020304" pitchFamily="18" charset="0"/>
                      </a:endParaRPr>
                    </a:p>
                  </a:txBody>
                  <a:tcPr marL="6199" marR="6199" marT="6199" marB="0" anchor="b"/>
                </a:tc>
                <a:extLst>
                  <a:ext uri="{0D108BD9-81ED-4DB2-BD59-A6C34878D82A}">
                    <a16:rowId xmlns:a16="http://schemas.microsoft.com/office/drawing/2014/main" val="4063326944"/>
                  </a:ext>
                </a:extLst>
              </a:tr>
              <a:tr h="258574">
                <a:tc>
                  <a:txBody>
                    <a:bodyPr/>
                    <a:lstStyle/>
                    <a:p>
                      <a:pPr algn="ctr" fontAlgn="b"/>
                      <a:r>
                        <a:rPr lang="en-US" sz="1400" b="1" u="none" strike="noStrike" dirty="0">
                          <a:effectLst/>
                        </a:rPr>
                        <a:t>20</a:t>
                      </a:r>
                      <a:endParaRPr lang="en-US" sz="1400" b="1" i="0" u="none" strike="noStrike" dirty="0">
                        <a:solidFill>
                          <a:srgbClr val="000000"/>
                        </a:solidFill>
                        <a:effectLst/>
                        <a:latin typeface="Times New Roman" panose="02020603050405020304" pitchFamily="18" charset="0"/>
                      </a:endParaRPr>
                    </a:p>
                  </a:txBody>
                  <a:tcPr marL="6199" marR="6199" marT="6199" marB="0" anchor="b"/>
                </a:tc>
                <a:tc>
                  <a:txBody>
                    <a:bodyPr/>
                    <a:lstStyle/>
                    <a:p>
                      <a:pPr algn="ctr" fontAlgn="b"/>
                      <a:r>
                        <a:rPr lang="en-US" sz="1400" b="1" u="none" strike="noStrike" dirty="0">
                          <a:effectLst/>
                        </a:rPr>
                        <a:t>Dikembe Mutombo</a:t>
                      </a:r>
                      <a:endParaRPr lang="en-US" sz="1400" b="1" i="0" u="none" strike="noStrike" dirty="0">
                        <a:solidFill>
                          <a:srgbClr val="000000"/>
                        </a:solidFill>
                        <a:effectLst/>
                        <a:latin typeface="Times New Roman" panose="02020603050405020304" pitchFamily="18" charset="0"/>
                      </a:endParaRPr>
                    </a:p>
                  </a:txBody>
                  <a:tcPr marL="6199" marR="6199" marT="6199" marB="0" anchor="b"/>
                </a:tc>
                <a:tc>
                  <a:txBody>
                    <a:bodyPr/>
                    <a:lstStyle/>
                    <a:p>
                      <a:pPr algn="ctr" fontAlgn="b"/>
                      <a:r>
                        <a:rPr lang="en-US" sz="1400" b="1" u="none" strike="noStrike" dirty="0">
                          <a:effectLst/>
                        </a:rPr>
                        <a:t>12359</a:t>
                      </a:r>
                      <a:endParaRPr lang="en-US" sz="1400" b="1" i="0" u="none" strike="noStrike" dirty="0">
                        <a:solidFill>
                          <a:srgbClr val="000000"/>
                        </a:solidFill>
                        <a:effectLst/>
                        <a:latin typeface="Times New Roman" panose="02020603050405020304" pitchFamily="18" charset="0"/>
                      </a:endParaRPr>
                    </a:p>
                  </a:txBody>
                  <a:tcPr marL="6199" marR="6199" marT="6199" marB="0" anchor="b"/>
                </a:tc>
                <a:tc>
                  <a:txBody>
                    <a:bodyPr/>
                    <a:lstStyle/>
                    <a:p>
                      <a:pPr algn="ctr" fontAlgn="b"/>
                      <a:r>
                        <a:rPr lang="en-US" sz="1400" b="1" u="none" strike="noStrike" dirty="0">
                          <a:effectLst/>
                        </a:rPr>
                        <a:t>Yes</a:t>
                      </a:r>
                      <a:endParaRPr lang="en-US" sz="1400" b="1" i="0" u="none" strike="noStrike" dirty="0">
                        <a:solidFill>
                          <a:srgbClr val="000000"/>
                        </a:solidFill>
                        <a:effectLst/>
                        <a:latin typeface="Times New Roman" panose="02020603050405020304" pitchFamily="18" charset="0"/>
                      </a:endParaRPr>
                    </a:p>
                  </a:txBody>
                  <a:tcPr marL="6199" marR="6199" marT="6199" marB="0" anchor="b"/>
                </a:tc>
                <a:extLst>
                  <a:ext uri="{0D108BD9-81ED-4DB2-BD59-A6C34878D82A}">
                    <a16:rowId xmlns:a16="http://schemas.microsoft.com/office/drawing/2014/main" val="3260336592"/>
                  </a:ext>
                </a:extLst>
              </a:tr>
            </a:tbl>
          </a:graphicData>
        </a:graphic>
      </p:graphicFrame>
      <p:sp>
        <p:nvSpPr>
          <p:cNvPr id="11" name="TextBox 10">
            <a:extLst>
              <a:ext uri="{FF2B5EF4-FFF2-40B4-BE49-F238E27FC236}">
                <a16:creationId xmlns:a16="http://schemas.microsoft.com/office/drawing/2014/main" id="{5313B055-39A9-9143-96B6-AB8C855D8579}"/>
              </a:ext>
            </a:extLst>
          </p:cNvPr>
          <p:cNvSpPr txBox="1"/>
          <p:nvPr/>
        </p:nvSpPr>
        <p:spPr>
          <a:xfrm>
            <a:off x="7204669" y="1099122"/>
            <a:ext cx="4240404" cy="5016758"/>
          </a:xfrm>
          <a:prstGeom prst="rect">
            <a:avLst/>
          </a:prstGeom>
          <a:noFill/>
        </p:spPr>
        <p:txBody>
          <a:bodyPr wrap="square" rtlCol="0">
            <a:spAutoFit/>
          </a:bodyPr>
          <a:lstStyle/>
          <a:p>
            <a:r>
              <a:rPr lang="en-US" sz="2000" dirty="0"/>
              <a:t>The table on the left includes the top 20 NBA players in Total Rebounds.  Buck Williams is 16</a:t>
            </a:r>
            <a:r>
              <a:rPr lang="en-US" sz="2000" baseline="30000" dirty="0"/>
              <a:t>th</a:t>
            </a:r>
            <a:r>
              <a:rPr lang="en-US" sz="2000" dirty="0"/>
              <a:t> on this exclusive list. </a:t>
            </a:r>
          </a:p>
          <a:p>
            <a:r>
              <a:rPr lang="en-US" sz="2000" dirty="0"/>
              <a:t> </a:t>
            </a:r>
          </a:p>
          <a:p>
            <a:r>
              <a:rPr lang="en-US" sz="2000" dirty="0"/>
              <a:t>As can be seen, Buck Williams is the </a:t>
            </a:r>
            <a:r>
              <a:rPr lang="en-US" sz="2000" u="sng" dirty="0"/>
              <a:t>only</a:t>
            </a:r>
            <a:r>
              <a:rPr lang="en-US" sz="2000" dirty="0"/>
              <a:t> retired player on the NBA’s Top 20 All-Time Total Rebounds List who is not yet in the Naismith Memorial Basketball Hall of Fame. </a:t>
            </a:r>
            <a:endParaRPr lang="en-US" sz="2000" u="sng" dirty="0"/>
          </a:p>
          <a:p>
            <a:endParaRPr lang="en-US" sz="2000" dirty="0"/>
          </a:p>
          <a:p>
            <a:r>
              <a:rPr lang="en-US" sz="2000" dirty="0"/>
              <a:t>The only other player on this list who is not yet in the Hall of Fame is Dwight Howard, who is still playing in the NBA.</a:t>
            </a:r>
          </a:p>
        </p:txBody>
      </p:sp>
    </p:spTree>
    <p:extLst>
      <p:ext uri="{BB962C8B-B14F-4D97-AF65-F5344CB8AC3E}">
        <p14:creationId xmlns:p14="http://schemas.microsoft.com/office/powerpoint/2010/main" val="37235457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BA Records &amp; Accomplishments">
            <a:extLst>
              <a:ext uri="{FF2B5EF4-FFF2-40B4-BE49-F238E27FC236}">
                <a16:creationId xmlns:a16="http://schemas.microsoft.com/office/drawing/2014/main" id="{1ACD991B-F7D3-3243-8EE3-C357D6B38818}"/>
              </a:ext>
            </a:extLst>
          </p:cNvPr>
          <p:cNvSpPr txBox="1">
            <a:spLocks/>
          </p:cNvSpPr>
          <p:nvPr/>
        </p:nvSpPr>
        <p:spPr>
          <a:xfrm>
            <a:off x="771902" y="133413"/>
            <a:ext cx="10464800" cy="7317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t">
            <a:normAutofit fontScale="97500"/>
          </a:bodyPr>
          <a:lstStyle>
            <a:lvl1pPr marL="0" marR="0" indent="0" algn="ctr" defTabSz="584200" rtl="0" latinLnBrk="0">
              <a:lnSpc>
                <a:spcPct val="80000"/>
              </a:lnSpc>
              <a:spcBef>
                <a:spcPts val="0"/>
              </a:spcBef>
              <a:spcAft>
                <a:spcPts val="0"/>
              </a:spcAft>
              <a:buClrTx/>
              <a:buSzTx/>
              <a:buFontTx/>
              <a:buNone/>
              <a:tabLst/>
              <a:defRPr sz="8600" b="0" i="0" u="none" strike="noStrike" cap="none" spc="-86" baseline="0">
                <a:solidFill>
                  <a:srgbClr val="4A4A4A"/>
                </a:solidFill>
                <a:uFillTx/>
                <a:latin typeface="+mn-lt"/>
                <a:ea typeface="+mn-ea"/>
                <a:cs typeface="+mn-cs"/>
                <a:sym typeface="Publico Headline Black"/>
              </a:defRPr>
            </a:lvl1pPr>
            <a:lvl2pPr marL="0" marR="0" indent="457200" algn="ctr" defTabSz="584200" rtl="0" latinLnBrk="0">
              <a:lnSpc>
                <a:spcPct val="80000"/>
              </a:lnSpc>
              <a:spcBef>
                <a:spcPts val="0"/>
              </a:spcBef>
              <a:spcAft>
                <a:spcPts val="0"/>
              </a:spcAft>
              <a:buClrTx/>
              <a:buSzTx/>
              <a:buFontTx/>
              <a:buNone/>
              <a:tabLst/>
              <a:defRPr sz="8600" b="0" i="0" u="none" strike="noStrike" cap="none" spc="-86" baseline="0">
                <a:solidFill>
                  <a:srgbClr val="4A4A4A"/>
                </a:solidFill>
                <a:uFillTx/>
                <a:latin typeface="+mn-lt"/>
                <a:ea typeface="+mn-ea"/>
                <a:cs typeface="+mn-cs"/>
                <a:sym typeface="Publico Headline Black"/>
              </a:defRPr>
            </a:lvl2pPr>
            <a:lvl3pPr marL="0" marR="0" indent="914400" algn="ctr" defTabSz="584200" rtl="0" latinLnBrk="0">
              <a:lnSpc>
                <a:spcPct val="80000"/>
              </a:lnSpc>
              <a:spcBef>
                <a:spcPts val="0"/>
              </a:spcBef>
              <a:spcAft>
                <a:spcPts val="0"/>
              </a:spcAft>
              <a:buClrTx/>
              <a:buSzTx/>
              <a:buFontTx/>
              <a:buNone/>
              <a:tabLst/>
              <a:defRPr sz="8600" b="0" i="0" u="none" strike="noStrike" cap="none" spc="-86" baseline="0">
                <a:solidFill>
                  <a:srgbClr val="4A4A4A"/>
                </a:solidFill>
                <a:uFillTx/>
                <a:latin typeface="+mn-lt"/>
                <a:ea typeface="+mn-ea"/>
                <a:cs typeface="+mn-cs"/>
                <a:sym typeface="Publico Headline Black"/>
              </a:defRPr>
            </a:lvl3pPr>
            <a:lvl4pPr marL="0" marR="0" indent="1371600" algn="ctr" defTabSz="584200" rtl="0" latinLnBrk="0">
              <a:lnSpc>
                <a:spcPct val="80000"/>
              </a:lnSpc>
              <a:spcBef>
                <a:spcPts val="0"/>
              </a:spcBef>
              <a:spcAft>
                <a:spcPts val="0"/>
              </a:spcAft>
              <a:buClrTx/>
              <a:buSzTx/>
              <a:buFontTx/>
              <a:buNone/>
              <a:tabLst/>
              <a:defRPr sz="8600" b="0" i="0" u="none" strike="noStrike" cap="none" spc="-86" baseline="0">
                <a:solidFill>
                  <a:srgbClr val="4A4A4A"/>
                </a:solidFill>
                <a:uFillTx/>
                <a:latin typeface="+mn-lt"/>
                <a:ea typeface="+mn-ea"/>
                <a:cs typeface="+mn-cs"/>
                <a:sym typeface="Publico Headline Black"/>
              </a:defRPr>
            </a:lvl4pPr>
            <a:lvl5pPr marL="0" marR="0" indent="1828800" algn="ctr" defTabSz="584200" rtl="0" latinLnBrk="0">
              <a:lnSpc>
                <a:spcPct val="80000"/>
              </a:lnSpc>
              <a:spcBef>
                <a:spcPts val="0"/>
              </a:spcBef>
              <a:spcAft>
                <a:spcPts val="0"/>
              </a:spcAft>
              <a:buClrTx/>
              <a:buSzTx/>
              <a:buFontTx/>
              <a:buNone/>
              <a:tabLst/>
              <a:defRPr sz="8600" b="0" i="0" u="none" strike="noStrike" cap="none" spc="-86" baseline="0">
                <a:solidFill>
                  <a:srgbClr val="4A4A4A"/>
                </a:solidFill>
                <a:uFillTx/>
                <a:latin typeface="+mn-lt"/>
                <a:ea typeface="+mn-ea"/>
                <a:cs typeface="+mn-cs"/>
                <a:sym typeface="Publico Headline Black"/>
              </a:defRPr>
            </a:lvl5pPr>
            <a:lvl6pPr marL="0" marR="0" indent="2286000" algn="ctr" defTabSz="584200" rtl="0" latinLnBrk="0">
              <a:lnSpc>
                <a:spcPct val="80000"/>
              </a:lnSpc>
              <a:spcBef>
                <a:spcPts val="0"/>
              </a:spcBef>
              <a:spcAft>
                <a:spcPts val="0"/>
              </a:spcAft>
              <a:buClrTx/>
              <a:buSzTx/>
              <a:buFontTx/>
              <a:buNone/>
              <a:tabLst/>
              <a:defRPr sz="8600" b="0" i="0" u="none" strike="noStrike" cap="none" spc="-86" baseline="0">
                <a:solidFill>
                  <a:srgbClr val="4A4A4A"/>
                </a:solidFill>
                <a:uFillTx/>
                <a:latin typeface="+mn-lt"/>
                <a:ea typeface="+mn-ea"/>
                <a:cs typeface="+mn-cs"/>
                <a:sym typeface="Publico Headline Black"/>
              </a:defRPr>
            </a:lvl6pPr>
            <a:lvl7pPr marL="0" marR="0" indent="2743200" algn="ctr" defTabSz="584200" rtl="0" latinLnBrk="0">
              <a:lnSpc>
                <a:spcPct val="80000"/>
              </a:lnSpc>
              <a:spcBef>
                <a:spcPts val="0"/>
              </a:spcBef>
              <a:spcAft>
                <a:spcPts val="0"/>
              </a:spcAft>
              <a:buClrTx/>
              <a:buSzTx/>
              <a:buFontTx/>
              <a:buNone/>
              <a:tabLst/>
              <a:defRPr sz="8600" b="0" i="0" u="none" strike="noStrike" cap="none" spc="-86" baseline="0">
                <a:solidFill>
                  <a:srgbClr val="4A4A4A"/>
                </a:solidFill>
                <a:uFillTx/>
                <a:latin typeface="+mn-lt"/>
                <a:ea typeface="+mn-ea"/>
                <a:cs typeface="+mn-cs"/>
                <a:sym typeface="Publico Headline Black"/>
              </a:defRPr>
            </a:lvl7pPr>
            <a:lvl8pPr marL="0" marR="0" indent="3200400" algn="ctr" defTabSz="584200" rtl="0" latinLnBrk="0">
              <a:lnSpc>
                <a:spcPct val="80000"/>
              </a:lnSpc>
              <a:spcBef>
                <a:spcPts val="0"/>
              </a:spcBef>
              <a:spcAft>
                <a:spcPts val="0"/>
              </a:spcAft>
              <a:buClrTx/>
              <a:buSzTx/>
              <a:buFontTx/>
              <a:buNone/>
              <a:tabLst/>
              <a:defRPr sz="8600" b="0" i="0" u="none" strike="noStrike" cap="none" spc="-86" baseline="0">
                <a:solidFill>
                  <a:srgbClr val="4A4A4A"/>
                </a:solidFill>
                <a:uFillTx/>
                <a:latin typeface="+mn-lt"/>
                <a:ea typeface="+mn-ea"/>
                <a:cs typeface="+mn-cs"/>
                <a:sym typeface="Publico Headline Black"/>
              </a:defRPr>
            </a:lvl8pPr>
            <a:lvl9pPr marL="0" marR="0" indent="3657600" algn="ctr" defTabSz="584200" rtl="0" latinLnBrk="0">
              <a:lnSpc>
                <a:spcPct val="80000"/>
              </a:lnSpc>
              <a:spcBef>
                <a:spcPts val="0"/>
              </a:spcBef>
              <a:spcAft>
                <a:spcPts val="0"/>
              </a:spcAft>
              <a:buClrTx/>
              <a:buSzTx/>
              <a:buFontTx/>
              <a:buNone/>
              <a:tabLst/>
              <a:defRPr sz="8600" b="0" i="0" u="none" strike="noStrike" cap="none" spc="-86" baseline="0">
                <a:solidFill>
                  <a:srgbClr val="4A4A4A"/>
                </a:solidFill>
                <a:uFillTx/>
                <a:latin typeface="+mn-lt"/>
                <a:ea typeface="+mn-ea"/>
                <a:cs typeface="+mn-cs"/>
                <a:sym typeface="Publico Headline Black"/>
              </a:defRPr>
            </a:lvl9pPr>
          </a:lstStyle>
          <a:p>
            <a:pPr>
              <a:lnSpc>
                <a:spcPct val="120000"/>
              </a:lnSpc>
            </a:pPr>
            <a:r>
              <a:rPr lang="en-US" sz="3600" b="1" cap="small" dirty="0">
                <a:solidFill>
                  <a:srgbClr val="FFFF00"/>
                </a:solidFill>
              </a:rPr>
              <a:t>NBA Top 50 All-Time Win Shares List</a:t>
            </a:r>
          </a:p>
        </p:txBody>
      </p:sp>
      <p:sp>
        <p:nvSpPr>
          <p:cNvPr id="5" name="TextBox 4">
            <a:extLst>
              <a:ext uri="{FF2B5EF4-FFF2-40B4-BE49-F238E27FC236}">
                <a16:creationId xmlns:a16="http://schemas.microsoft.com/office/drawing/2014/main" id="{0C7A39C9-247C-F04F-9637-91E68E54834C}"/>
              </a:ext>
            </a:extLst>
          </p:cNvPr>
          <p:cNvSpPr txBox="1"/>
          <p:nvPr/>
        </p:nvSpPr>
        <p:spPr>
          <a:xfrm>
            <a:off x="177800" y="1360416"/>
            <a:ext cx="4671745" cy="47602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r>
              <a:rPr lang="en-US" i="1" dirty="0"/>
              <a:t>Win Shares </a:t>
            </a:r>
            <a:r>
              <a:rPr lang="en-US" dirty="0"/>
              <a:t>is a player statistic that divides the credit for team success to the individuals of the team. It is calculated using player, team, and league wide stats. The sum of player Win Shares on a given team will be roughly equal to the team's total wins that season.</a:t>
            </a:r>
          </a:p>
          <a:p>
            <a:endParaRPr lang="en-US" dirty="0"/>
          </a:p>
          <a:p>
            <a:r>
              <a:rPr lang="en-US" dirty="0"/>
              <a:t>Buck Williams is ranked 47</a:t>
            </a:r>
            <a:r>
              <a:rPr lang="en-US" baseline="30000" dirty="0"/>
              <a:t>th</a:t>
            </a:r>
            <a:r>
              <a:rPr lang="en-US" dirty="0"/>
              <a:t> all-time in Win Shares. Out of the top 50 players on this list, 36 are already in the Naismith Memorial Basketball Hall of Fame and of the remaining 14 players who are not yet in the Hall of Fame, only six of them, including Buck Williams, are eligible. The other 8 are either still playing or are not yet eligible.  </a:t>
            </a:r>
          </a:p>
        </p:txBody>
      </p:sp>
      <p:sp>
        <p:nvSpPr>
          <p:cNvPr id="9" name="Footer Placeholder 8">
            <a:extLst>
              <a:ext uri="{FF2B5EF4-FFF2-40B4-BE49-F238E27FC236}">
                <a16:creationId xmlns:a16="http://schemas.microsoft.com/office/drawing/2014/main" id="{0F228346-B48A-5547-A417-E791B369DDE3}"/>
              </a:ext>
            </a:extLst>
          </p:cNvPr>
          <p:cNvSpPr>
            <a:spLocks noGrp="1"/>
          </p:cNvSpPr>
          <p:nvPr>
            <p:ph type="ftr" sz="quarter" idx="11"/>
          </p:nvPr>
        </p:nvSpPr>
        <p:spPr/>
        <p:txBody>
          <a:bodyPr/>
          <a:lstStyle/>
          <a:p>
            <a:r>
              <a:rPr lang="en-US" b="1" dirty="0"/>
              <a:t>Sports Analytics Club Program - Fordham Preparatory School</a:t>
            </a:r>
          </a:p>
        </p:txBody>
      </p:sp>
      <p:sp>
        <p:nvSpPr>
          <p:cNvPr id="11" name="Slide Number Placeholder 10">
            <a:extLst>
              <a:ext uri="{FF2B5EF4-FFF2-40B4-BE49-F238E27FC236}">
                <a16:creationId xmlns:a16="http://schemas.microsoft.com/office/drawing/2014/main" id="{4F9CA0EF-17F8-2B4F-BBEA-5B77D1C1E608}"/>
              </a:ext>
            </a:extLst>
          </p:cNvPr>
          <p:cNvSpPr>
            <a:spLocks noGrp="1"/>
          </p:cNvSpPr>
          <p:nvPr>
            <p:ph type="sldNum" sz="quarter" idx="12"/>
          </p:nvPr>
        </p:nvSpPr>
        <p:spPr/>
        <p:txBody>
          <a:bodyPr/>
          <a:lstStyle/>
          <a:p>
            <a:r>
              <a:rPr lang="en-US"/>
              <a:t>Page </a:t>
            </a:r>
            <a:fld id="{D57F1E4F-1CFF-5643-939E-217C01CDF565}" type="slidenum">
              <a:rPr lang="en-US" smtClean="0"/>
              <a:pPr/>
              <a:t>4</a:t>
            </a:fld>
            <a:endParaRPr lang="en-US" dirty="0"/>
          </a:p>
        </p:txBody>
      </p:sp>
      <p:sp>
        <p:nvSpPr>
          <p:cNvPr id="7" name="Footer Placeholder 2">
            <a:extLst>
              <a:ext uri="{FF2B5EF4-FFF2-40B4-BE49-F238E27FC236}">
                <a16:creationId xmlns:a16="http://schemas.microsoft.com/office/drawing/2014/main" id="{0BD72D74-DE29-B440-B398-6F30F4E91C5D}"/>
              </a:ext>
            </a:extLst>
          </p:cNvPr>
          <p:cNvSpPr txBox="1">
            <a:spLocks/>
          </p:cNvSpPr>
          <p:nvPr/>
        </p:nvSpPr>
        <p:spPr>
          <a:xfrm>
            <a:off x="325302" y="6492875"/>
            <a:ext cx="6235700" cy="321150"/>
          </a:xfrm>
          <a:prstGeom prst="rect">
            <a:avLst/>
          </a:prstGeom>
        </p:spPr>
        <p:txBody>
          <a:bodyPr vert="horz" lIns="91440" tIns="45720" rIns="91440" bIns="45720" rtlCol="0" anchor="ctr"/>
          <a:lstStyle>
            <a:defPPr>
              <a:defRPr lang="en-US"/>
            </a:defPPr>
            <a:lvl1pPr marL="0" algn="ctr" defTabSz="457200" rtl="0" eaLnBrk="1" latinLnBrk="0" hangingPunct="1">
              <a:defRPr sz="1100" kern="1200" cap="small" baseline="0">
                <a:solidFill>
                  <a:schemeClr val="tx1">
                    <a:lumMod val="8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dirty="0">
              <a:solidFill>
                <a:srgbClr val="FFFD78"/>
              </a:solidFill>
            </a:endParaRPr>
          </a:p>
        </p:txBody>
      </p:sp>
      <p:graphicFrame>
        <p:nvGraphicFramePr>
          <p:cNvPr id="2" name="Table 1">
            <a:extLst>
              <a:ext uri="{FF2B5EF4-FFF2-40B4-BE49-F238E27FC236}">
                <a16:creationId xmlns:a16="http://schemas.microsoft.com/office/drawing/2014/main" id="{C2B20DDD-867C-E14B-8CEF-9B7279303564}"/>
              </a:ext>
            </a:extLst>
          </p:cNvPr>
          <p:cNvGraphicFramePr>
            <a:graphicFrameLocks noGrp="1"/>
          </p:cNvGraphicFramePr>
          <p:nvPr>
            <p:extLst>
              <p:ext uri="{D42A27DB-BD31-4B8C-83A1-F6EECF244321}">
                <p14:modId xmlns:p14="http://schemas.microsoft.com/office/powerpoint/2010/main" val="966643974"/>
              </p:ext>
            </p:extLst>
          </p:nvPr>
        </p:nvGraphicFramePr>
        <p:xfrm>
          <a:off x="5365204" y="1004474"/>
          <a:ext cx="3299294" cy="5097570"/>
        </p:xfrm>
        <a:graphic>
          <a:graphicData uri="http://schemas.openxmlformats.org/drawingml/2006/table">
            <a:tbl>
              <a:tblPr>
                <a:tableStyleId>{5C22544A-7EE6-4342-B048-85BDC9FD1C3A}</a:tableStyleId>
              </a:tblPr>
              <a:tblGrid>
                <a:gridCol w="649489">
                  <a:extLst>
                    <a:ext uri="{9D8B030D-6E8A-4147-A177-3AD203B41FA5}">
                      <a16:colId xmlns:a16="http://schemas.microsoft.com/office/drawing/2014/main" val="1690352191"/>
                    </a:ext>
                  </a:extLst>
                </a:gridCol>
                <a:gridCol w="1601590">
                  <a:extLst>
                    <a:ext uri="{9D8B030D-6E8A-4147-A177-3AD203B41FA5}">
                      <a16:colId xmlns:a16="http://schemas.microsoft.com/office/drawing/2014/main" val="3357935767"/>
                    </a:ext>
                  </a:extLst>
                </a:gridCol>
                <a:gridCol w="1048215">
                  <a:extLst>
                    <a:ext uri="{9D8B030D-6E8A-4147-A177-3AD203B41FA5}">
                      <a16:colId xmlns:a16="http://schemas.microsoft.com/office/drawing/2014/main" val="2291101208"/>
                    </a:ext>
                  </a:extLst>
                </a:gridCol>
              </a:tblGrid>
              <a:tr h="185820">
                <a:tc>
                  <a:txBody>
                    <a:bodyPr/>
                    <a:lstStyle/>
                    <a:p>
                      <a:pPr algn="ctr" fontAlgn="b"/>
                      <a:r>
                        <a:rPr lang="en-US" sz="1100" b="1" u="sng" strike="noStrike" dirty="0">
                          <a:effectLst/>
                        </a:rPr>
                        <a:t>RANK</a:t>
                      </a:r>
                      <a:endParaRPr lang="en-US" sz="1100" b="1" i="0" u="sng" strike="noStrike" dirty="0">
                        <a:solidFill>
                          <a:srgbClr val="000000"/>
                        </a:solidFill>
                        <a:effectLst/>
                        <a:latin typeface="Times New Roman" panose="02020603050405020304" pitchFamily="18" charset="0"/>
                      </a:endParaRPr>
                    </a:p>
                  </a:txBody>
                  <a:tcPr marL="5007" marR="5007" marT="5007" marB="0" anchor="ctr"/>
                </a:tc>
                <a:tc>
                  <a:txBody>
                    <a:bodyPr/>
                    <a:lstStyle/>
                    <a:p>
                      <a:pPr algn="ctr" fontAlgn="b"/>
                      <a:r>
                        <a:rPr lang="en-US" sz="1100" b="1" u="sng" strike="noStrike" dirty="0">
                          <a:effectLst/>
                        </a:rPr>
                        <a:t>PLAYER</a:t>
                      </a:r>
                      <a:endParaRPr lang="en-US" sz="1100" b="1" i="0" u="sng" strike="noStrike" dirty="0">
                        <a:solidFill>
                          <a:srgbClr val="000000"/>
                        </a:solidFill>
                        <a:effectLst/>
                        <a:latin typeface="Times New Roman" panose="02020603050405020304" pitchFamily="18" charset="0"/>
                      </a:endParaRPr>
                    </a:p>
                  </a:txBody>
                  <a:tcPr marL="5007" marR="5007" marT="5007" marB="0" anchor="ctr"/>
                </a:tc>
                <a:tc>
                  <a:txBody>
                    <a:bodyPr/>
                    <a:lstStyle/>
                    <a:p>
                      <a:pPr algn="ctr" fontAlgn="b"/>
                      <a:r>
                        <a:rPr lang="en-US" sz="1100" b="1" u="sng" strike="noStrike" dirty="0">
                          <a:effectLst/>
                        </a:rPr>
                        <a:t>HOF</a:t>
                      </a:r>
                      <a:endParaRPr lang="en-US" sz="1100" b="1" i="0" u="sng" strike="noStrike" dirty="0">
                        <a:solidFill>
                          <a:srgbClr val="000000"/>
                        </a:solidFill>
                        <a:effectLst/>
                        <a:latin typeface="Times New Roman" panose="02020603050405020304" pitchFamily="18" charset="0"/>
                      </a:endParaRPr>
                    </a:p>
                  </a:txBody>
                  <a:tcPr marL="5007" marR="5007" marT="5007" marB="0" anchor="ctr"/>
                </a:tc>
                <a:extLst>
                  <a:ext uri="{0D108BD9-81ED-4DB2-BD59-A6C34878D82A}">
                    <a16:rowId xmlns:a16="http://schemas.microsoft.com/office/drawing/2014/main" val="3927104003"/>
                  </a:ext>
                </a:extLst>
              </a:tr>
              <a:tr h="193898">
                <a:tc>
                  <a:txBody>
                    <a:bodyPr/>
                    <a:lstStyle/>
                    <a:p>
                      <a:pPr algn="ctr" fontAlgn="b"/>
                      <a:r>
                        <a:rPr lang="en-US" sz="1200" b="1" u="none" strike="noStrike" dirty="0">
                          <a:effectLst/>
                        </a:rPr>
                        <a:t>1</a:t>
                      </a:r>
                      <a:endParaRPr lang="en-US" sz="1200" b="1" i="0" u="none" strike="noStrike" dirty="0">
                        <a:solidFill>
                          <a:srgbClr val="000000"/>
                        </a:solidFill>
                        <a:effectLst/>
                        <a:latin typeface="Times New Roman" panose="02020603050405020304" pitchFamily="18" charset="0"/>
                      </a:endParaRPr>
                    </a:p>
                  </a:txBody>
                  <a:tcPr marL="5007" marR="5007" marT="5007" marB="0" anchor="b"/>
                </a:tc>
                <a:tc>
                  <a:txBody>
                    <a:bodyPr/>
                    <a:lstStyle/>
                    <a:p>
                      <a:pPr algn="ctr" fontAlgn="b"/>
                      <a:r>
                        <a:rPr lang="en-US" sz="1100" b="1" u="none" strike="noStrike" dirty="0">
                          <a:effectLst/>
                        </a:rPr>
                        <a:t>Kareem Abdul-Jabbar</a:t>
                      </a:r>
                      <a:endParaRPr lang="en-US" sz="1100" b="1" i="0" u="none" strike="noStrike" dirty="0">
                        <a:solidFill>
                          <a:srgbClr val="000000"/>
                        </a:solidFill>
                        <a:effectLst/>
                        <a:latin typeface="Times New Roman" panose="02020603050405020304" pitchFamily="18" charset="0"/>
                      </a:endParaRPr>
                    </a:p>
                  </a:txBody>
                  <a:tcPr marL="5007" marR="5007" marT="5007" marB="0" anchor="b"/>
                </a:tc>
                <a:tc>
                  <a:txBody>
                    <a:bodyPr/>
                    <a:lstStyle/>
                    <a:p>
                      <a:pPr algn="ctr" fontAlgn="b"/>
                      <a:r>
                        <a:rPr lang="en-US" sz="1100" b="1" u="none" strike="noStrike" dirty="0">
                          <a:effectLst/>
                        </a:rPr>
                        <a:t>Yes</a:t>
                      </a:r>
                      <a:endParaRPr lang="en-US" sz="1100" b="1" i="0" u="none" strike="noStrike" dirty="0">
                        <a:solidFill>
                          <a:srgbClr val="000000"/>
                        </a:solidFill>
                        <a:effectLst/>
                        <a:latin typeface="Times New Roman" panose="02020603050405020304" pitchFamily="18" charset="0"/>
                      </a:endParaRPr>
                    </a:p>
                  </a:txBody>
                  <a:tcPr marL="5007" marR="5007" marT="5007" marB="0" anchor="b"/>
                </a:tc>
                <a:extLst>
                  <a:ext uri="{0D108BD9-81ED-4DB2-BD59-A6C34878D82A}">
                    <a16:rowId xmlns:a16="http://schemas.microsoft.com/office/drawing/2014/main" val="4147667132"/>
                  </a:ext>
                </a:extLst>
              </a:tr>
              <a:tr h="197113">
                <a:tc>
                  <a:txBody>
                    <a:bodyPr/>
                    <a:lstStyle/>
                    <a:p>
                      <a:pPr algn="ctr" fontAlgn="b"/>
                      <a:r>
                        <a:rPr lang="en-US" sz="1200" b="1" u="none" strike="noStrike" dirty="0">
                          <a:effectLst/>
                        </a:rPr>
                        <a:t>2</a:t>
                      </a:r>
                      <a:endParaRPr lang="en-US" sz="1200" b="1" i="0" u="none" strike="noStrike" dirty="0">
                        <a:solidFill>
                          <a:srgbClr val="000000"/>
                        </a:solidFill>
                        <a:effectLst/>
                        <a:latin typeface="Times New Roman" panose="02020603050405020304" pitchFamily="18" charset="0"/>
                      </a:endParaRPr>
                    </a:p>
                  </a:txBody>
                  <a:tcPr marL="5007" marR="5007" marT="5007" marB="0" anchor="b"/>
                </a:tc>
                <a:tc>
                  <a:txBody>
                    <a:bodyPr/>
                    <a:lstStyle/>
                    <a:p>
                      <a:pPr algn="ctr" fontAlgn="b"/>
                      <a:r>
                        <a:rPr lang="en-US" sz="1100" b="1" u="none" strike="noStrike" dirty="0">
                          <a:effectLst/>
                        </a:rPr>
                        <a:t>LeBron James </a:t>
                      </a:r>
                      <a:endParaRPr lang="en-US" sz="1100" b="1" i="0" u="none" strike="noStrike" dirty="0">
                        <a:solidFill>
                          <a:srgbClr val="000000"/>
                        </a:solidFill>
                        <a:effectLst/>
                        <a:latin typeface="Times New Roman" panose="02020603050405020304" pitchFamily="18" charset="0"/>
                      </a:endParaRPr>
                    </a:p>
                  </a:txBody>
                  <a:tcPr marL="5007" marR="5007" marT="5007" marB="0" anchor="b"/>
                </a:tc>
                <a:tc>
                  <a:txBody>
                    <a:bodyPr/>
                    <a:lstStyle/>
                    <a:p>
                      <a:pPr algn="ctr" fontAlgn="b"/>
                      <a:r>
                        <a:rPr lang="en-US" sz="1100" b="1" u="none" strike="noStrike" dirty="0">
                          <a:effectLst/>
                        </a:rPr>
                        <a:t>Current Player</a:t>
                      </a:r>
                      <a:endParaRPr lang="en-US" sz="1100" b="1" i="0" u="none" strike="noStrike" dirty="0">
                        <a:solidFill>
                          <a:srgbClr val="000000"/>
                        </a:solidFill>
                        <a:effectLst/>
                        <a:latin typeface="Times New Roman" panose="02020603050405020304" pitchFamily="18" charset="0"/>
                      </a:endParaRPr>
                    </a:p>
                  </a:txBody>
                  <a:tcPr marL="5007" marR="5007" marT="5007" marB="0" anchor="b"/>
                </a:tc>
                <a:extLst>
                  <a:ext uri="{0D108BD9-81ED-4DB2-BD59-A6C34878D82A}">
                    <a16:rowId xmlns:a16="http://schemas.microsoft.com/office/drawing/2014/main" val="170938685"/>
                  </a:ext>
                </a:extLst>
              </a:tr>
              <a:tr h="197113">
                <a:tc>
                  <a:txBody>
                    <a:bodyPr/>
                    <a:lstStyle/>
                    <a:p>
                      <a:pPr algn="ctr" fontAlgn="b"/>
                      <a:r>
                        <a:rPr lang="en-US" sz="1200" b="1" u="none" strike="noStrike" dirty="0">
                          <a:effectLst/>
                        </a:rPr>
                        <a:t>3</a:t>
                      </a:r>
                      <a:endParaRPr lang="en-US" sz="1200" b="1" i="0" u="none" strike="noStrike" dirty="0">
                        <a:solidFill>
                          <a:srgbClr val="000000"/>
                        </a:solidFill>
                        <a:effectLst/>
                        <a:latin typeface="Times New Roman" panose="02020603050405020304" pitchFamily="18" charset="0"/>
                      </a:endParaRPr>
                    </a:p>
                  </a:txBody>
                  <a:tcPr marL="5007" marR="5007" marT="5007" marB="0" anchor="b"/>
                </a:tc>
                <a:tc>
                  <a:txBody>
                    <a:bodyPr/>
                    <a:lstStyle/>
                    <a:p>
                      <a:pPr algn="ctr" fontAlgn="b"/>
                      <a:r>
                        <a:rPr lang="en-US" sz="1100" b="1" u="none" strike="noStrike" dirty="0">
                          <a:effectLst/>
                        </a:rPr>
                        <a:t>Wilt Chamberlain </a:t>
                      </a:r>
                      <a:endParaRPr lang="en-US" sz="1100" b="1" i="0" u="none" strike="noStrike" dirty="0">
                        <a:solidFill>
                          <a:srgbClr val="000000"/>
                        </a:solidFill>
                        <a:effectLst/>
                        <a:latin typeface="Times New Roman" panose="02020603050405020304" pitchFamily="18" charset="0"/>
                      </a:endParaRPr>
                    </a:p>
                  </a:txBody>
                  <a:tcPr marL="5007" marR="5007" marT="5007" marB="0" anchor="b"/>
                </a:tc>
                <a:tc>
                  <a:txBody>
                    <a:bodyPr/>
                    <a:lstStyle/>
                    <a:p>
                      <a:pPr algn="ctr" fontAlgn="b"/>
                      <a:r>
                        <a:rPr lang="en-US" sz="1100" b="1" u="none" strike="noStrike">
                          <a:effectLst/>
                        </a:rPr>
                        <a:t>Yes</a:t>
                      </a:r>
                      <a:endParaRPr lang="en-US" sz="1100" b="1" i="0" u="none" strike="noStrike">
                        <a:solidFill>
                          <a:srgbClr val="000000"/>
                        </a:solidFill>
                        <a:effectLst/>
                        <a:latin typeface="Times New Roman" panose="02020603050405020304" pitchFamily="18" charset="0"/>
                      </a:endParaRPr>
                    </a:p>
                  </a:txBody>
                  <a:tcPr marL="5007" marR="5007" marT="5007" marB="0" anchor="b"/>
                </a:tc>
                <a:extLst>
                  <a:ext uri="{0D108BD9-81ED-4DB2-BD59-A6C34878D82A}">
                    <a16:rowId xmlns:a16="http://schemas.microsoft.com/office/drawing/2014/main" val="3245493562"/>
                  </a:ext>
                </a:extLst>
              </a:tr>
              <a:tr h="197113">
                <a:tc>
                  <a:txBody>
                    <a:bodyPr/>
                    <a:lstStyle/>
                    <a:p>
                      <a:pPr algn="ctr" fontAlgn="b"/>
                      <a:r>
                        <a:rPr lang="en-US" sz="1200" b="1" u="none" strike="noStrike" dirty="0">
                          <a:effectLst/>
                        </a:rPr>
                        <a:t>4</a:t>
                      </a:r>
                      <a:endParaRPr lang="en-US" sz="1200" b="1" i="0" u="none" strike="noStrike" dirty="0">
                        <a:solidFill>
                          <a:srgbClr val="000000"/>
                        </a:solidFill>
                        <a:effectLst/>
                        <a:latin typeface="Times New Roman" panose="02020603050405020304" pitchFamily="18" charset="0"/>
                      </a:endParaRPr>
                    </a:p>
                  </a:txBody>
                  <a:tcPr marL="5007" marR="5007" marT="5007" marB="0" anchor="b"/>
                </a:tc>
                <a:tc>
                  <a:txBody>
                    <a:bodyPr/>
                    <a:lstStyle/>
                    <a:p>
                      <a:pPr algn="ctr" fontAlgn="b"/>
                      <a:r>
                        <a:rPr lang="en-US" sz="1100" b="1" u="none" strike="noStrike" dirty="0">
                          <a:effectLst/>
                        </a:rPr>
                        <a:t>Karl Malone </a:t>
                      </a:r>
                      <a:endParaRPr lang="en-US" sz="1100" b="1" i="0" u="none" strike="noStrike" dirty="0">
                        <a:solidFill>
                          <a:srgbClr val="000000"/>
                        </a:solidFill>
                        <a:effectLst/>
                        <a:latin typeface="Times New Roman" panose="02020603050405020304" pitchFamily="18" charset="0"/>
                      </a:endParaRPr>
                    </a:p>
                  </a:txBody>
                  <a:tcPr marL="5007" marR="5007" marT="5007" marB="0" anchor="b"/>
                </a:tc>
                <a:tc>
                  <a:txBody>
                    <a:bodyPr/>
                    <a:lstStyle/>
                    <a:p>
                      <a:pPr algn="ctr" fontAlgn="b"/>
                      <a:r>
                        <a:rPr lang="en-US" sz="1100" b="1" u="none" strike="noStrike" dirty="0">
                          <a:effectLst/>
                        </a:rPr>
                        <a:t>Yes</a:t>
                      </a:r>
                      <a:endParaRPr lang="en-US" sz="1100" b="1" i="0" u="none" strike="noStrike" dirty="0">
                        <a:solidFill>
                          <a:srgbClr val="000000"/>
                        </a:solidFill>
                        <a:effectLst/>
                        <a:latin typeface="Times New Roman" panose="02020603050405020304" pitchFamily="18" charset="0"/>
                      </a:endParaRPr>
                    </a:p>
                  </a:txBody>
                  <a:tcPr marL="5007" marR="5007" marT="5007" marB="0" anchor="b"/>
                </a:tc>
                <a:extLst>
                  <a:ext uri="{0D108BD9-81ED-4DB2-BD59-A6C34878D82A}">
                    <a16:rowId xmlns:a16="http://schemas.microsoft.com/office/drawing/2014/main" val="3452580603"/>
                  </a:ext>
                </a:extLst>
              </a:tr>
              <a:tr h="197113">
                <a:tc>
                  <a:txBody>
                    <a:bodyPr/>
                    <a:lstStyle/>
                    <a:p>
                      <a:pPr algn="ctr" fontAlgn="b"/>
                      <a:r>
                        <a:rPr lang="en-US" sz="1200" b="1" u="none" strike="noStrike" dirty="0">
                          <a:effectLst/>
                        </a:rPr>
                        <a:t>5</a:t>
                      </a:r>
                      <a:endParaRPr lang="en-US" sz="1200" b="1" i="0" u="none" strike="noStrike" dirty="0">
                        <a:solidFill>
                          <a:srgbClr val="000000"/>
                        </a:solidFill>
                        <a:effectLst/>
                        <a:latin typeface="Times New Roman" panose="02020603050405020304" pitchFamily="18" charset="0"/>
                      </a:endParaRPr>
                    </a:p>
                  </a:txBody>
                  <a:tcPr marL="5007" marR="5007" marT="5007" marB="0" anchor="b"/>
                </a:tc>
                <a:tc>
                  <a:txBody>
                    <a:bodyPr/>
                    <a:lstStyle/>
                    <a:p>
                      <a:pPr algn="ctr" fontAlgn="b"/>
                      <a:r>
                        <a:rPr lang="en-US" sz="1100" b="1" u="none" strike="noStrike" dirty="0">
                          <a:effectLst/>
                        </a:rPr>
                        <a:t>Michael Jordan </a:t>
                      </a:r>
                      <a:endParaRPr lang="en-US" sz="1100" b="1" i="0" u="none" strike="noStrike" dirty="0">
                        <a:solidFill>
                          <a:srgbClr val="000000"/>
                        </a:solidFill>
                        <a:effectLst/>
                        <a:latin typeface="Times New Roman" panose="02020603050405020304" pitchFamily="18" charset="0"/>
                      </a:endParaRPr>
                    </a:p>
                  </a:txBody>
                  <a:tcPr marL="5007" marR="5007" marT="5007" marB="0" anchor="b"/>
                </a:tc>
                <a:tc>
                  <a:txBody>
                    <a:bodyPr/>
                    <a:lstStyle/>
                    <a:p>
                      <a:pPr algn="ctr" fontAlgn="b"/>
                      <a:r>
                        <a:rPr lang="en-US" sz="1100" b="1" u="none" strike="noStrike">
                          <a:effectLst/>
                        </a:rPr>
                        <a:t>Yes</a:t>
                      </a:r>
                      <a:endParaRPr lang="en-US" sz="1100" b="1" i="0" u="none" strike="noStrike">
                        <a:solidFill>
                          <a:srgbClr val="000000"/>
                        </a:solidFill>
                        <a:effectLst/>
                        <a:latin typeface="Times New Roman" panose="02020603050405020304" pitchFamily="18" charset="0"/>
                      </a:endParaRPr>
                    </a:p>
                  </a:txBody>
                  <a:tcPr marL="5007" marR="5007" marT="5007" marB="0" anchor="b"/>
                </a:tc>
                <a:extLst>
                  <a:ext uri="{0D108BD9-81ED-4DB2-BD59-A6C34878D82A}">
                    <a16:rowId xmlns:a16="http://schemas.microsoft.com/office/drawing/2014/main" val="2054400647"/>
                  </a:ext>
                </a:extLst>
              </a:tr>
              <a:tr h="197113">
                <a:tc>
                  <a:txBody>
                    <a:bodyPr/>
                    <a:lstStyle/>
                    <a:p>
                      <a:pPr algn="ctr" fontAlgn="b"/>
                      <a:r>
                        <a:rPr lang="en-US" sz="1200" b="1" u="none" strike="noStrike" dirty="0">
                          <a:effectLst/>
                        </a:rPr>
                        <a:t>6</a:t>
                      </a:r>
                      <a:endParaRPr lang="en-US" sz="1200" b="1" i="0" u="none" strike="noStrike" dirty="0">
                        <a:solidFill>
                          <a:srgbClr val="000000"/>
                        </a:solidFill>
                        <a:effectLst/>
                        <a:latin typeface="Times New Roman" panose="02020603050405020304" pitchFamily="18" charset="0"/>
                      </a:endParaRPr>
                    </a:p>
                  </a:txBody>
                  <a:tcPr marL="5007" marR="5007" marT="5007" marB="0" anchor="b"/>
                </a:tc>
                <a:tc>
                  <a:txBody>
                    <a:bodyPr/>
                    <a:lstStyle/>
                    <a:p>
                      <a:pPr algn="ctr" fontAlgn="b"/>
                      <a:r>
                        <a:rPr lang="en-US" sz="1100" b="1" u="none" strike="noStrike" dirty="0">
                          <a:effectLst/>
                        </a:rPr>
                        <a:t>John Stockton </a:t>
                      </a:r>
                      <a:endParaRPr lang="en-US" sz="1100" b="1" i="0" u="none" strike="noStrike" dirty="0">
                        <a:solidFill>
                          <a:srgbClr val="000000"/>
                        </a:solidFill>
                        <a:effectLst/>
                        <a:latin typeface="Times New Roman" panose="02020603050405020304" pitchFamily="18" charset="0"/>
                      </a:endParaRPr>
                    </a:p>
                  </a:txBody>
                  <a:tcPr marL="5007" marR="5007" marT="5007" marB="0" anchor="b"/>
                </a:tc>
                <a:tc>
                  <a:txBody>
                    <a:bodyPr/>
                    <a:lstStyle/>
                    <a:p>
                      <a:pPr algn="ctr" fontAlgn="b"/>
                      <a:r>
                        <a:rPr lang="en-US" sz="1100" b="1" u="none" strike="noStrike" dirty="0">
                          <a:effectLst/>
                        </a:rPr>
                        <a:t>Yes</a:t>
                      </a:r>
                      <a:endParaRPr lang="en-US" sz="1100" b="1" i="0" u="none" strike="noStrike" dirty="0">
                        <a:solidFill>
                          <a:srgbClr val="000000"/>
                        </a:solidFill>
                        <a:effectLst/>
                        <a:latin typeface="Times New Roman" panose="02020603050405020304" pitchFamily="18" charset="0"/>
                      </a:endParaRPr>
                    </a:p>
                  </a:txBody>
                  <a:tcPr marL="5007" marR="5007" marT="5007" marB="0" anchor="b"/>
                </a:tc>
                <a:extLst>
                  <a:ext uri="{0D108BD9-81ED-4DB2-BD59-A6C34878D82A}">
                    <a16:rowId xmlns:a16="http://schemas.microsoft.com/office/drawing/2014/main" val="1439341952"/>
                  </a:ext>
                </a:extLst>
              </a:tr>
              <a:tr h="197113">
                <a:tc>
                  <a:txBody>
                    <a:bodyPr/>
                    <a:lstStyle/>
                    <a:p>
                      <a:pPr algn="ctr" fontAlgn="b"/>
                      <a:r>
                        <a:rPr lang="en-US" sz="1200" b="1" u="none" strike="noStrike" dirty="0">
                          <a:effectLst/>
                        </a:rPr>
                        <a:t>7</a:t>
                      </a:r>
                      <a:endParaRPr lang="en-US" sz="1200" b="1" i="0" u="none" strike="noStrike" dirty="0">
                        <a:solidFill>
                          <a:srgbClr val="000000"/>
                        </a:solidFill>
                        <a:effectLst/>
                        <a:latin typeface="Times New Roman" panose="02020603050405020304" pitchFamily="18" charset="0"/>
                      </a:endParaRPr>
                    </a:p>
                  </a:txBody>
                  <a:tcPr marL="5007" marR="5007" marT="5007" marB="0" anchor="b"/>
                </a:tc>
                <a:tc>
                  <a:txBody>
                    <a:bodyPr/>
                    <a:lstStyle/>
                    <a:p>
                      <a:pPr algn="ctr" fontAlgn="b"/>
                      <a:r>
                        <a:rPr lang="en-US" sz="1100" b="1" u="none" strike="noStrike" dirty="0">
                          <a:effectLst/>
                        </a:rPr>
                        <a:t>Tim Duncan </a:t>
                      </a:r>
                      <a:endParaRPr lang="en-US" sz="1100" b="1" i="0" u="none" strike="noStrike" dirty="0">
                        <a:solidFill>
                          <a:srgbClr val="000000"/>
                        </a:solidFill>
                        <a:effectLst/>
                        <a:latin typeface="Times New Roman" panose="02020603050405020304" pitchFamily="18" charset="0"/>
                      </a:endParaRPr>
                    </a:p>
                  </a:txBody>
                  <a:tcPr marL="5007" marR="5007" marT="5007" marB="0" anchor="b"/>
                </a:tc>
                <a:tc>
                  <a:txBody>
                    <a:bodyPr/>
                    <a:lstStyle/>
                    <a:p>
                      <a:pPr algn="ctr" fontAlgn="b"/>
                      <a:r>
                        <a:rPr lang="en-US" sz="1100" b="1" u="none" strike="noStrike" dirty="0">
                          <a:effectLst/>
                        </a:rPr>
                        <a:t>Yes</a:t>
                      </a:r>
                      <a:endParaRPr lang="en-US" sz="1100" b="1" i="0" u="none" strike="noStrike" dirty="0">
                        <a:solidFill>
                          <a:srgbClr val="000000"/>
                        </a:solidFill>
                        <a:effectLst/>
                        <a:latin typeface="Times New Roman" panose="02020603050405020304" pitchFamily="18" charset="0"/>
                      </a:endParaRPr>
                    </a:p>
                  </a:txBody>
                  <a:tcPr marL="5007" marR="5007" marT="5007" marB="0" anchor="b"/>
                </a:tc>
                <a:extLst>
                  <a:ext uri="{0D108BD9-81ED-4DB2-BD59-A6C34878D82A}">
                    <a16:rowId xmlns:a16="http://schemas.microsoft.com/office/drawing/2014/main" val="455867530"/>
                  </a:ext>
                </a:extLst>
              </a:tr>
              <a:tr h="193898">
                <a:tc>
                  <a:txBody>
                    <a:bodyPr/>
                    <a:lstStyle/>
                    <a:p>
                      <a:pPr algn="ctr" fontAlgn="b"/>
                      <a:r>
                        <a:rPr lang="en-US" sz="1200" b="1" u="none" strike="noStrike" dirty="0">
                          <a:effectLst/>
                        </a:rPr>
                        <a:t>8</a:t>
                      </a:r>
                      <a:endParaRPr lang="en-US" sz="1200" b="1" i="0" u="none" strike="noStrike" dirty="0">
                        <a:solidFill>
                          <a:srgbClr val="000000"/>
                        </a:solidFill>
                        <a:effectLst/>
                        <a:latin typeface="Times New Roman" panose="02020603050405020304" pitchFamily="18" charset="0"/>
                      </a:endParaRPr>
                    </a:p>
                  </a:txBody>
                  <a:tcPr marL="5007" marR="5007" marT="5007" marB="0" anchor="b"/>
                </a:tc>
                <a:tc>
                  <a:txBody>
                    <a:bodyPr/>
                    <a:lstStyle/>
                    <a:p>
                      <a:pPr algn="ctr" fontAlgn="b"/>
                      <a:r>
                        <a:rPr lang="en-US" sz="1100" b="1" u="none" strike="noStrike" dirty="0">
                          <a:effectLst/>
                        </a:rPr>
                        <a:t>Dirk Nowitzki</a:t>
                      </a:r>
                      <a:endParaRPr lang="en-US" sz="1100" b="1" i="0" u="none" strike="noStrike" dirty="0">
                        <a:solidFill>
                          <a:srgbClr val="000000"/>
                        </a:solidFill>
                        <a:effectLst/>
                        <a:latin typeface="Times New Roman" panose="02020603050405020304" pitchFamily="18" charset="0"/>
                      </a:endParaRPr>
                    </a:p>
                  </a:txBody>
                  <a:tcPr marL="5007" marR="5007" marT="5007" marB="0" anchor="b"/>
                </a:tc>
                <a:tc>
                  <a:txBody>
                    <a:bodyPr/>
                    <a:lstStyle/>
                    <a:p>
                      <a:pPr algn="ctr" fontAlgn="b"/>
                      <a:r>
                        <a:rPr lang="en-US" sz="1100" b="1" u="none" strike="noStrike" dirty="0">
                          <a:effectLst/>
                        </a:rPr>
                        <a:t>Newly Eligible </a:t>
                      </a:r>
                      <a:endParaRPr lang="en-US" sz="1100" b="1" i="0" u="none" strike="noStrike" dirty="0">
                        <a:solidFill>
                          <a:srgbClr val="000000"/>
                        </a:solidFill>
                        <a:effectLst/>
                        <a:latin typeface="Times New Roman" panose="02020603050405020304" pitchFamily="18" charset="0"/>
                      </a:endParaRPr>
                    </a:p>
                  </a:txBody>
                  <a:tcPr marL="5007" marR="5007" marT="5007" marB="0" anchor="b"/>
                </a:tc>
                <a:extLst>
                  <a:ext uri="{0D108BD9-81ED-4DB2-BD59-A6C34878D82A}">
                    <a16:rowId xmlns:a16="http://schemas.microsoft.com/office/drawing/2014/main" val="4133642620"/>
                  </a:ext>
                </a:extLst>
              </a:tr>
              <a:tr h="197113">
                <a:tc>
                  <a:txBody>
                    <a:bodyPr/>
                    <a:lstStyle/>
                    <a:p>
                      <a:pPr algn="ctr" fontAlgn="b"/>
                      <a:r>
                        <a:rPr lang="en-US" sz="1200" b="1" u="none" strike="noStrike" dirty="0">
                          <a:effectLst/>
                        </a:rPr>
                        <a:t>9</a:t>
                      </a:r>
                      <a:endParaRPr lang="en-US" sz="1200" b="1" i="0" u="none" strike="noStrike" dirty="0">
                        <a:solidFill>
                          <a:srgbClr val="000000"/>
                        </a:solidFill>
                        <a:effectLst/>
                        <a:latin typeface="Times New Roman" panose="02020603050405020304" pitchFamily="18" charset="0"/>
                      </a:endParaRPr>
                    </a:p>
                  </a:txBody>
                  <a:tcPr marL="5007" marR="5007" marT="5007" marB="0" anchor="b"/>
                </a:tc>
                <a:tc>
                  <a:txBody>
                    <a:bodyPr/>
                    <a:lstStyle/>
                    <a:p>
                      <a:pPr algn="ctr" fontAlgn="b"/>
                      <a:r>
                        <a:rPr lang="en-US" sz="1100" b="1" u="none" strike="noStrike" dirty="0">
                          <a:effectLst/>
                        </a:rPr>
                        <a:t>Chris Paul </a:t>
                      </a:r>
                      <a:endParaRPr lang="en-US" sz="1100" b="1" i="0" u="none" strike="noStrike" dirty="0">
                        <a:solidFill>
                          <a:srgbClr val="000000"/>
                        </a:solidFill>
                        <a:effectLst/>
                        <a:latin typeface="Times New Roman" panose="02020603050405020304" pitchFamily="18" charset="0"/>
                      </a:endParaRPr>
                    </a:p>
                  </a:txBody>
                  <a:tcPr marL="5007" marR="5007" marT="5007" marB="0" anchor="b"/>
                </a:tc>
                <a:tc>
                  <a:txBody>
                    <a:bodyPr/>
                    <a:lstStyle/>
                    <a:p>
                      <a:pPr algn="ctr" fontAlgn="b"/>
                      <a:r>
                        <a:rPr lang="en-US" sz="1100" b="1" u="none" strike="noStrike" dirty="0">
                          <a:effectLst/>
                        </a:rPr>
                        <a:t>Current Player</a:t>
                      </a:r>
                      <a:endParaRPr lang="en-US" sz="1100" b="1" i="0" u="none" strike="noStrike" dirty="0">
                        <a:solidFill>
                          <a:srgbClr val="000000"/>
                        </a:solidFill>
                        <a:effectLst/>
                        <a:latin typeface="Times New Roman" panose="02020603050405020304" pitchFamily="18" charset="0"/>
                      </a:endParaRPr>
                    </a:p>
                  </a:txBody>
                  <a:tcPr marL="5007" marR="5007" marT="5007" marB="0" anchor="b"/>
                </a:tc>
                <a:extLst>
                  <a:ext uri="{0D108BD9-81ED-4DB2-BD59-A6C34878D82A}">
                    <a16:rowId xmlns:a16="http://schemas.microsoft.com/office/drawing/2014/main" val="3772860585"/>
                  </a:ext>
                </a:extLst>
              </a:tr>
              <a:tr h="197113">
                <a:tc>
                  <a:txBody>
                    <a:bodyPr/>
                    <a:lstStyle/>
                    <a:p>
                      <a:pPr algn="ctr" fontAlgn="b"/>
                      <a:r>
                        <a:rPr lang="en-US" sz="1200" b="1" u="none" strike="noStrike" dirty="0">
                          <a:effectLst/>
                        </a:rPr>
                        <a:t>10</a:t>
                      </a:r>
                      <a:endParaRPr lang="en-US" sz="1200" b="1" i="0" u="none" strike="noStrike" dirty="0">
                        <a:solidFill>
                          <a:srgbClr val="000000"/>
                        </a:solidFill>
                        <a:effectLst/>
                        <a:latin typeface="Times New Roman" panose="02020603050405020304" pitchFamily="18" charset="0"/>
                      </a:endParaRPr>
                    </a:p>
                  </a:txBody>
                  <a:tcPr marL="5007" marR="5007" marT="5007" marB="0" anchor="b"/>
                </a:tc>
                <a:tc>
                  <a:txBody>
                    <a:bodyPr/>
                    <a:lstStyle/>
                    <a:p>
                      <a:pPr algn="ctr" fontAlgn="b"/>
                      <a:r>
                        <a:rPr lang="en-US" sz="1100" b="1" u="none" strike="noStrike">
                          <a:effectLst/>
                        </a:rPr>
                        <a:t>Kevin Garnett </a:t>
                      </a:r>
                      <a:endParaRPr lang="en-US" sz="1100" b="1" i="0" u="none" strike="noStrike">
                        <a:solidFill>
                          <a:srgbClr val="000000"/>
                        </a:solidFill>
                        <a:effectLst/>
                        <a:latin typeface="Times New Roman" panose="02020603050405020304" pitchFamily="18" charset="0"/>
                      </a:endParaRPr>
                    </a:p>
                  </a:txBody>
                  <a:tcPr marL="5007" marR="5007" marT="5007" marB="0" anchor="b"/>
                </a:tc>
                <a:tc>
                  <a:txBody>
                    <a:bodyPr/>
                    <a:lstStyle/>
                    <a:p>
                      <a:pPr algn="ctr" fontAlgn="b"/>
                      <a:r>
                        <a:rPr lang="en-US" sz="1100" b="1" u="none" strike="noStrike" dirty="0">
                          <a:effectLst/>
                        </a:rPr>
                        <a:t>Yes</a:t>
                      </a:r>
                      <a:endParaRPr lang="en-US" sz="1100" b="1" i="0" u="none" strike="noStrike" dirty="0">
                        <a:solidFill>
                          <a:srgbClr val="000000"/>
                        </a:solidFill>
                        <a:effectLst/>
                        <a:latin typeface="Times New Roman" panose="02020603050405020304" pitchFamily="18" charset="0"/>
                      </a:endParaRPr>
                    </a:p>
                  </a:txBody>
                  <a:tcPr marL="5007" marR="5007" marT="5007" marB="0" anchor="b"/>
                </a:tc>
                <a:extLst>
                  <a:ext uri="{0D108BD9-81ED-4DB2-BD59-A6C34878D82A}">
                    <a16:rowId xmlns:a16="http://schemas.microsoft.com/office/drawing/2014/main" val="1129526381"/>
                  </a:ext>
                </a:extLst>
              </a:tr>
              <a:tr h="197113">
                <a:tc>
                  <a:txBody>
                    <a:bodyPr/>
                    <a:lstStyle/>
                    <a:p>
                      <a:pPr algn="ctr" fontAlgn="b"/>
                      <a:r>
                        <a:rPr lang="en-US" sz="1200" b="1" u="none" strike="noStrike" dirty="0">
                          <a:effectLst/>
                        </a:rPr>
                        <a:t>11</a:t>
                      </a:r>
                      <a:endParaRPr lang="en-US" sz="1200" b="1" i="0" u="none" strike="noStrike" dirty="0">
                        <a:solidFill>
                          <a:srgbClr val="000000"/>
                        </a:solidFill>
                        <a:effectLst/>
                        <a:latin typeface="Times New Roman" panose="02020603050405020304" pitchFamily="18" charset="0"/>
                      </a:endParaRPr>
                    </a:p>
                  </a:txBody>
                  <a:tcPr marL="5007" marR="5007" marT="5007" marB="0" anchor="b"/>
                </a:tc>
                <a:tc>
                  <a:txBody>
                    <a:bodyPr/>
                    <a:lstStyle/>
                    <a:p>
                      <a:pPr algn="ctr" fontAlgn="b"/>
                      <a:r>
                        <a:rPr lang="en-US" sz="1100" b="1" u="none" strike="noStrike" dirty="0">
                          <a:effectLst/>
                        </a:rPr>
                        <a:t>Oscar Robertson </a:t>
                      </a:r>
                      <a:endParaRPr lang="en-US" sz="1100" b="1" i="0" u="none" strike="noStrike" dirty="0">
                        <a:solidFill>
                          <a:srgbClr val="000000"/>
                        </a:solidFill>
                        <a:effectLst/>
                        <a:latin typeface="Times New Roman" panose="02020603050405020304" pitchFamily="18" charset="0"/>
                      </a:endParaRPr>
                    </a:p>
                  </a:txBody>
                  <a:tcPr marL="5007" marR="5007" marT="5007" marB="0" anchor="b"/>
                </a:tc>
                <a:tc>
                  <a:txBody>
                    <a:bodyPr/>
                    <a:lstStyle/>
                    <a:p>
                      <a:pPr algn="ctr" fontAlgn="b"/>
                      <a:r>
                        <a:rPr lang="en-US" sz="1100" b="1" u="none" strike="noStrike" dirty="0">
                          <a:effectLst/>
                        </a:rPr>
                        <a:t>Yes</a:t>
                      </a:r>
                      <a:endParaRPr lang="en-US" sz="1100" b="1" i="0" u="none" strike="noStrike" dirty="0">
                        <a:solidFill>
                          <a:srgbClr val="000000"/>
                        </a:solidFill>
                        <a:effectLst/>
                        <a:latin typeface="Times New Roman" panose="02020603050405020304" pitchFamily="18" charset="0"/>
                      </a:endParaRPr>
                    </a:p>
                  </a:txBody>
                  <a:tcPr marL="5007" marR="5007" marT="5007" marB="0" anchor="b"/>
                </a:tc>
                <a:extLst>
                  <a:ext uri="{0D108BD9-81ED-4DB2-BD59-A6C34878D82A}">
                    <a16:rowId xmlns:a16="http://schemas.microsoft.com/office/drawing/2014/main" val="3730224628"/>
                  </a:ext>
                </a:extLst>
              </a:tr>
              <a:tr h="197113">
                <a:tc>
                  <a:txBody>
                    <a:bodyPr/>
                    <a:lstStyle/>
                    <a:p>
                      <a:pPr algn="ctr" fontAlgn="b"/>
                      <a:r>
                        <a:rPr lang="en-US" sz="1200" b="1" u="none" strike="noStrike" dirty="0">
                          <a:effectLst/>
                        </a:rPr>
                        <a:t>12</a:t>
                      </a:r>
                      <a:endParaRPr lang="en-US" sz="1200" b="1" i="0" u="none" strike="noStrike" dirty="0">
                        <a:solidFill>
                          <a:srgbClr val="000000"/>
                        </a:solidFill>
                        <a:effectLst/>
                        <a:latin typeface="Times New Roman" panose="02020603050405020304" pitchFamily="18" charset="0"/>
                      </a:endParaRPr>
                    </a:p>
                  </a:txBody>
                  <a:tcPr marL="5007" marR="5007" marT="5007" marB="0" anchor="b"/>
                </a:tc>
                <a:tc>
                  <a:txBody>
                    <a:bodyPr/>
                    <a:lstStyle/>
                    <a:p>
                      <a:pPr algn="ctr" fontAlgn="b"/>
                      <a:r>
                        <a:rPr lang="en-US" sz="1100" b="1" u="none" strike="noStrike" dirty="0">
                          <a:effectLst/>
                        </a:rPr>
                        <a:t>Shaquille O'Neal </a:t>
                      </a:r>
                      <a:endParaRPr lang="en-US" sz="1100" b="1" i="0" u="none" strike="noStrike" dirty="0">
                        <a:solidFill>
                          <a:srgbClr val="000000"/>
                        </a:solidFill>
                        <a:effectLst/>
                        <a:latin typeface="Times New Roman" panose="02020603050405020304" pitchFamily="18" charset="0"/>
                      </a:endParaRPr>
                    </a:p>
                  </a:txBody>
                  <a:tcPr marL="5007" marR="5007" marT="5007" marB="0" anchor="b"/>
                </a:tc>
                <a:tc>
                  <a:txBody>
                    <a:bodyPr/>
                    <a:lstStyle/>
                    <a:p>
                      <a:pPr algn="ctr" fontAlgn="b"/>
                      <a:r>
                        <a:rPr lang="en-US" sz="1100" b="1" u="none" strike="noStrike">
                          <a:effectLst/>
                        </a:rPr>
                        <a:t>Yes</a:t>
                      </a:r>
                      <a:endParaRPr lang="en-US" sz="1100" b="1" i="0" u="none" strike="noStrike">
                        <a:solidFill>
                          <a:srgbClr val="000000"/>
                        </a:solidFill>
                        <a:effectLst/>
                        <a:latin typeface="Times New Roman" panose="02020603050405020304" pitchFamily="18" charset="0"/>
                      </a:endParaRPr>
                    </a:p>
                  </a:txBody>
                  <a:tcPr marL="5007" marR="5007" marT="5007" marB="0" anchor="b"/>
                </a:tc>
                <a:extLst>
                  <a:ext uri="{0D108BD9-81ED-4DB2-BD59-A6C34878D82A}">
                    <a16:rowId xmlns:a16="http://schemas.microsoft.com/office/drawing/2014/main" val="1802038739"/>
                  </a:ext>
                </a:extLst>
              </a:tr>
              <a:tr h="197113">
                <a:tc>
                  <a:txBody>
                    <a:bodyPr/>
                    <a:lstStyle/>
                    <a:p>
                      <a:pPr algn="ctr" fontAlgn="b"/>
                      <a:r>
                        <a:rPr lang="en-US" sz="1200" b="1" u="none" strike="noStrike" dirty="0">
                          <a:effectLst/>
                        </a:rPr>
                        <a:t>13</a:t>
                      </a:r>
                      <a:endParaRPr lang="en-US" sz="1200" b="1" i="0" u="none" strike="noStrike" dirty="0">
                        <a:solidFill>
                          <a:srgbClr val="000000"/>
                        </a:solidFill>
                        <a:effectLst/>
                        <a:latin typeface="Times New Roman" panose="02020603050405020304" pitchFamily="18" charset="0"/>
                      </a:endParaRPr>
                    </a:p>
                  </a:txBody>
                  <a:tcPr marL="5007" marR="5007" marT="5007" marB="0" anchor="b"/>
                </a:tc>
                <a:tc>
                  <a:txBody>
                    <a:bodyPr/>
                    <a:lstStyle/>
                    <a:p>
                      <a:pPr algn="ctr" fontAlgn="b"/>
                      <a:r>
                        <a:rPr lang="en-US" sz="1100" b="1" u="none" strike="noStrike" dirty="0">
                          <a:effectLst/>
                        </a:rPr>
                        <a:t>David Robinson </a:t>
                      </a:r>
                      <a:endParaRPr lang="en-US" sz="1100" b="1" i="0" u="none" strike="noStrike" dirty="0">
                        <a:solidFill>
                          <a:srgbClr val="000000"/>
                        </a:solidFill>
                        <a:effectLst/>
                        <a:latin typeface="Times New Roman" panose="02020603050405020304" pitchFamily="18" charset="0"/>
                      </a:endParaRPr>
                    </a:p>
                  </a:txBody>
                  <a:tcPr marL="5007" marR="5007" marT="5007" marB="0" anchor="b"/>
                </a:tc>
                <a:tc>
                  <a:txBody>
                    <a:bodyPr/>
                    <a:lstStyle/>
                    <a:p>
                      <a:pPr algn="ctr" fontAlgn="b"/>
                      <a:r>
                        <a:rPr lang="en-US" sz="1100" b="1" u="none" strike="noStrike" dirty="0">
                          <a:effectLst/>
                        </a:rPr>
                        <a:t>Yes</a:t>
                      </a:r>
                      <a:endParaRPr lang="en-US" sz="1100" b="1" i="0" u="none" strike="noStrike" dirty="0">
                        <a:solidFill>
                          <a:srgbClr val="000000"/>
                        </a:solidFill>
                        <a:effectLst/>
                        <a:latin typeface="Times New Roman" panose="02020603050405020304" pitchFamily="18" charset="0"/>
                      </a:endParaRPr>
                    </a:p>
                  </a:txBody>
                  <a:tcPr marL="5007" marR="5007" marT="5007" marB="0" anchor="b"/>
                </a:tc>
                <a:extLst>
                  <a:ext uri="{0D108BD9-81ED-4DB2-BD59-A6C34878D82A}">
                    <a16:rowId xmlns:a16="http://schemas.microsoft.com/office/drawing/2014/main" val="2967842945"/>
                  </a:ext>
                </a:extLst>
              </a:tr>
              <a:tr h="197113">
                <a:tc>
                  <a:txBody>
                    <a:bodyPr/>
                    <a:lstStyle/>
                    <a:p>
                      <a:pPr algn="ctr" fontAlgn="b"/>
                      <a:r>
                        <a:rPr lang="en-US" sz="1200" b="1" u="none" strike="noStrike" dirty="0">
                          <a:effectLst/>
                        </a:rPr>
                        <a:t>14</a:t>
                      </a:r>
                      <a:endParaRPr lang="en-US" sz="1200" b="1" i="0" u="none" strike="noStrike" dirty="0">
                        <a:solidFill>
                          <a:srgbClr val="000000"/>
                        </a:solidFill>
                        <a:effectLst/>
                        <a:latin typeface="Times New Roman" panose="02020603050405020304" pitchFamily="18" charset="0"/>
                      </a:endParaRPr>
                    </a:p>
                  </a:txBody>
                  <a:tcPr marL="5007" marR="5007" marT="5007" marB="0" anchor="b"/>
                </a:tc>
                <a:tc>
                  <a:txBody>
                    <a:bodyPr/>
                    <a:lstStyle/>
                    <a:p>
                      <a:pPr algn="ctr" fontAlgn="b"/>
                      <a:r>
                        <a:rPr lang="en-US" sz="1100" b="1" u="none" strike="noStrike" dirty="0">
                          <a:effectLst/>
                        </a:rPr>
                        <a:t>Charles Barkley </a:t>
                      </a:r>
                      <a:endParaRPr lang="en-US" sz="1100" b="1" i="0" u="none" strike="noStrike" dirty="0">
                        <a:solidFill>
                          <a:srgbClr val="000000"/>
                        </a:solidFill>
                        <a:effectLst/>
                        <a:latin typeface="Times New Roman" panose="02020603050405020304" pitchFamily="18" charset="0"/>
                      </a:endParaRPr>
                    </a:p>
                  </a:txBody>
                  <a:tcPr marL="5007" marR="5007" marT="5007" marB="0" anchor="b"/>
                </a:tc>
                <a:tc>
                  <a:txBody>
                    <a:bodyPr/>
                    <a:lstStyle/>
                    <a:p>
                      <a:pPr algn="ctr" fontAlgn="b"/>
                      <a:r>
                        <a:rPr lang="en-US" sz="1100" b="1" u="none" strike="noStrike">
                          <a:effectLst/>
                        </a:rPr>
                        <a:t>Yes</a:t>
                      </a:r>
                      <a:endParaRPr lang="en-US" sz="1100" b="1" i="0" u="none" strike="noStrike">
                        <a:solidFill>
                          <a:srgbClr val="000000"/>
                        </a:solidFill>
                        <a:effectLst/>
                        <a:latin typeface="Times New Roman" panose="02020603050405020304" pitchFamily="18" charset="0"/>
                      </a:endParaRPr>
                    </a:p>
                  </a:txBody>
                  <a:tcPr marL="5007" marR="5007" marT="5007" marB="0" anchor="b"/>
                </a:tc>
                <a:extLst>
                  <a:ext uri="{0D108BD9-81ED-4DB2-BD59-A6C34878D82A}">
                    <a16:rowId xmlns:a16="http://schemas.microsoft.com/office/drawing/2014/main" val="3329963473"/>
                  </a:ext>
                </a:extLst>
              </a:tr>
              <a:tr h="197113">
                <a:tc>
                  <a:txBody>
                    <a:bodyPr/>
                    <a:lstStyle/>
                    <a:p>
                      <a:pPr algn="ctr" fontAlgn="b"/>
                      <a:r>
                        <a:rPr lang="en-US" sz="1200" b="1" u="none" strike="noStrike" dirty="0">
                          <a:effectLst/>
                        </a:rPr>
                        <a:t>15</a:t>
                      </a:r>
                      <a:endParaRPr lang="en-US" sz="1200" b="1" i="0" u="none" strike="noStrike" dirty="0">
                        <a:solidFill>
                          <a:srgbClr val="000000"/>
                        </a:solidFill>
                        <a:effectLst/>
                        <a:latin typeface="Times New Roman" panose="02020603050405020304" pitchFamily="18" charset="0"/>
                      </a:endParaRPr>
                    </a:p>
                  </a:txBody>
                  <a:tcPr marL="5007" marR="5007" marT="5007" marB="0" anchor="b"/>
                </a:tc>
                <a:tc>
                  <a:txBody>
                    <a:bodyPr/>
                    <a:lstStyle/>
                    <a:p>
                      <a:pPr algn="ctr" fontAlgn="b"/>
                      <a:r>
                        <a:rPr lang="en-US" sz="1100" b="1" u="none" strike="noStrike">
                          <a:effectLst/>
                        </a:rPr>
                        <a:t>Reggie Miller </a:t>
                      </a:r>
                      <a:endParaRPr lang="en-US" sz="1100" b="1" i="0" u="none" strike="noStrike">
                        <a:solidFill>
                          <a:srgbClr val="000000"/>
                        </a:solidFill>
                        <a:effectLst/>
                        <a:latin typeface="Times New Roman" panose="02020603050405020304" pitchFamily="18" charset="0"/>
                      </a:endParaRPr>
                    </a:p>
                  </a:txBody>
                  <a:tcPr marL="5007" marR="5007" marT="5007" marB="0" anchor="b"/>
                </a:tc>
                <a:tc>
                  <a:txBody>
                    <a:bodyPr/>
                    <a:lstStyle/>
                    <a:p>
                      <a:pPr algn="ctr" fontAlgn="b"/>
                      <a:r>
                        <a:rPr lang="en-US" sz="1100" b="1" u="none" strike="noStrike" dirty="0">
                          <a:effectLst/>
                        </a:rPr>
                        <a:t>Yes</a:t>
                      </a:r>
                      <a:endParaRPr lang="en-US" sz="1100" b="1" i="0" u="none" strike="noStrike" dirty="0">
                        <a:solidFill>
                          <a:srgbClr val="000000"/>
                        </a:solidFill>
                        <a:effectLst/>
                        <a:latin typeface="Times New Roman" panose="02020603050405020304" pitchFamily="18" charset="0"/>
                      </a:endParaRPr>
                    </a:p>
                  </a:txBody>
                  <a:tcPr marL="5007" marR="5007" marT="5007" marB="0" anchor="b"/>
                </a:tc>
                <a:extLst>
                  <a:ext uri="{0D108BD9-81ED-4DB2-BD59-A6C34878D82A}">
                    <a16:rowId xmlns:a16="http://schemas.microsoft.com/office/drawing/2014/main" val="1863750975"/>
                  </a:ext>
                </a:extLst>
              </a:tr>
              <a:tr h="197113">
                <a:tc>
                  <a:txBody>
                    <a:bodyPr/>
                    <a:lstStyle/>
                    <a:p>
                      <a:pPr algn="ctr" fontAlgn="b"/>
                      <a:r>
                        <a:rPr lang="en-US" sz="1200" b="1" u="none" strike="noStrike" dirty="0">
                          <a:effectLst/>
                        </a:rPr>
                        <a:t>16</a:t>
                      </a:r>
                      <a:endParaRPr lang="en-US" sz="1200" b="1" i="0" u="none" strike="noStrike" dirty="0">
                        <a:solidFill>
                          <a:srgbClr val="000000"/>
                        </a:solidFill>
                        <a:effectLst/>
                        <a:latin typeface="Times New Roman" panose="02020603050405020304" pitchFamily="18" charset="0"/>
                      </a:endParaRPr>
                    </a:p>
                  </a:txBody>
                  <a:tcPr marL="5007" marR="5007" marT="5007" marB="0" anchor="b"/>
                </a:tc>
                <a:tc>
                  <a:txBody>
                    <a:bodyPr/>
                    <a:lstStyle/>
                    <a:p>
                      <a:pPr algn="ctr" fontAlgn="b"/>
                      <a:r>
                        <a:rPr lang="en-US" sz="1100" b="1" u="none" strike="noStrike" dirty="0">
                          <a:effectLst/>
                        </a:rPr>
                        <a:t>Kobe Bryant </a:t>
                      </a:r>
                      <a:endParaRPr lang="en-US" sz="1100" b="1" i="0" u="none" strike="noStrike" dirty="0">
                        <a:solidFill>
                          <a:srgbClr val="000000"/>
                        </a:solidFill>
                        <a:effectLst/>
                        <a:latin typeface="Times New Roman" panose="02020603050405020304" pitchFamily="18" charset="0"/>
                      </a:endParaRPr>
                    </a:p>
                  </a:txBody>
                  <a:tcPr marL="5007" marR="5007" marT="5007" marB="0" anchor="b"/>
                </a:tc>
                <a:tc>
                  <a:txBody>
                    <a:bodyPr/>
                    <a:lstStyle/>
                    <a:p>
                      <a:pPr algn="ctr" fontAlgn="b"/>
                      <a:r>
                        <a:rPr lang="en-US" sz="1100" b="1" u="none" strike="noStrike">
                          <a:effectLst/>
                        </a:rPr>
                        <a:t>Yes</a:t>
                      </a:r>
                      <a:endParaRPr lang="en-US" sz="1100" b="1" i="0" u="none" strike="noStrike">
                        <a:solidFill>
                          <a:srgbClr val="000000"/>
                        </a:solidFill>
                        <a:effectLst/>
                        <a:latin typeface="Times New Roman" panose="02020603050405020304" pitchFamily="18" charset="0"/>
                      </a:endParaRPr>
                    </a:p>
                  </a:txBody>
                  <a:tcPr marL="5007" marR="5007" marT="5007" marB="0" anchor="b"/>
                </a:tc>
                <a:extLst>
                  <a:ext uri="{0D108BD9-81ED-4DB2-BD59-A6C34878D82A}">
                    <a16:rowId xmlns:a16="http://schemas.microsoft.com/office/drawing/2014/main" val="1569944414"/>
                  </a:ext>
                </a:extLst>
              </a:tr>
              <a:tr h="197113">
                <a:tc>
                  <a:txBody>
                    <a:bodyPr/>
                    <a:lstStyle/>
                    <a:p>
                      <a:pPr algn="ctr" fontAlgn="b"/>
                      <a:r>
                        <a:rPr lang="en-US" sz="1200" b="1" u="none" strike="noStrike" dirty="0">
                          <a:effectLst/>
                        </a:rPr>
                        <a:t>17</a:t>
                      </a:r>
                      <a:endParaRPr lang="en-US" sz="1200" b="1" i="0" u="none" strike="noStrike" dirty="0">
                        <a:solidFill>
                          <a:srgbClr val="000000"/>
                        </a:solidFill>
                        <a:effectLst/>
                        <a:latin typeface="Times New Roman" panose="02020603050405020304" pitchFamily="18" charset="0"/>
                      </a:endParaRPr>
                    </a:p>
                  </a:txBody>
                  <a:tcPr marL="5007" marR="5007" marT="5007" marB="0" anchor="b"/>
                </a:tc>
                <a:tc>
                  <a:txBody>
                    <a:bodyPr/>
                    <a:lstStyle/>
                    <a:p>
                      <a:pPr algn="ctr" fontAlgn="b"/>
                      <a:r>
                        <a:rPr lang="en-US" sz="1100" b="1" u="none" strike="noStrike" dirty="0">
                          <a:effectLst/>
                        </a:rPr>
                        <a:t>Moses Malone </a:t>
                      </a:r>
                      <a:endParaRPr lang="en-US" sz="1100" b="1" i="0" u="none" strike="noStrike" dirty="0">
                        <a:solidFill>
                          <a:srgbClr val="000000"/>
                        </a:solidFill>
                        <a:effectLst/>
                        <a:latin typeface="Times New Roman" panose="02020603050405020304" pitchFamily="18" charset="0"/>
                      </a:endParaRPr>
                    </a:p>
                  </a:txBody>
                  <a:tcPr marL="5007" marR="5007" marT="5007" marB="0" anchor="b"/>
                </a:tc>
                <a:tc>
                  <a:txBody>
                    <a:bodyPr/>
                    <a:lstStyle/>
                    <a:p>
                      <a:pPr algn="ctr" fontAlgn="b"/>
                      <a:r>
                        <a:rPr lang="en-US" sz="1100" b="1" u="none" strike="noStrike" dirty="0">
                          <a:effectLst/>
                        </a:rPr>
                        <a:t>Yes</a:t>
                      </a:r>
                      <a:endParaRPr lang="en-US" sz="1100" b="1" i="0" u="none" strike="noStrike" dirty="0">
                        <a:solidFill>
                          <a:srgbClr val="000000"/>
                        </a:solidFill>
                        <a:effectLst/>
                        <a:latin typeface="Times New Roman" panose="02020603050405020304" pitchFamily="18" charset="0"/>
                      </a:endParaRPr>
                    </a:p>
                  </a:txBody>
                  <a:tcPr marL="5007" marR="5007" marT="5007" marB="0" anchor="b"/>
                </a:tc>
                <a:extLst>
                  <a:ext uri="{0D108BD9-81ED-4DB2-BD59-A6C34878D82A}">
                    <a16:rowId xmlns:a16="http://schemas.microsoft.com/office/drawing/2014/main" val="2054904195"/>
                  </a:ext>
                </a:extLst>
              </a:tr>
              <a:tr h="197113">
                <a:tc>
                  <a:txBody>
                    <a:bodyPr/>
                    <a:lstStyle/>
                    <a:p>
                      <a:pPr algn="ctr" fontAlgn="b"/>
                      <a:r>
                        <a:rPr lang="en-US" sz="1200" b="1" u="none" strike="noStrike" dirty="0">
                          <a:effectLst/>
                        </a:rPr>
                        <a:t>18</a:t>
                      </a:r>
                      <a:endParaRPr lang="en-US" sz="1200" b="1" i="0" u="none" strike="noStrike" dirty="0">
                        <a:solidFill>
                          <a:srgbClr val="000000"/>
                        </a:solidFill>
                        <a:effectLst/>
                        <a:latin typeface="Times New Roman" panose="02020603050405020304" pitchFamily="18" charset="0"/>
                      </a:endParaRPr>
                    </a:p>
                  </a:txBody>
                  <a:tcPr marL="5007" marR="5007" marT="5007" marB="0" anchor="b"/>
                </a:tc>
                <a:tc>
                  <a:txBody>
                    <a:bodyPr/>
                    <a:lstStyle/>
                    <a:p>
                      <a:pPr algn="ctr" fontAlgn="b"/>
                      <a:r>
                        <a:rPr lang="en-US" sz="1100" b="1" u="none" strike="noStrike" dirty="0">
                          <a:effectLst/>
                        </a:rPr>
                        <a:t>Bill Russel </a:t>
                      </a:r>
                      <a:endParaRPr lang="en-US" sz="1100" b="1" i="0" u="none" strike="noStrike" dirty="0">
                        <a:solidFill>
                          <a:srgbClr val="000000"/>
                        </a:solidFill>
                        <a:effectLst/>
                        <a:latin typeface="Times New Roman" panose="02020603050405020304" pitchFamily="18" charset="0"/>
                      </a:endParaRPr>
                    </a:p>
                  </a:txBody>
                  <a:tcPr marL="5007" marR="5007" marT="5007" marB="0" anchor="b"/>
                </a:tc>
                <a:tc>
                  <a:txBody>
                    <a:bodyPr/>
                    <a:lstStyle/>
                    <a:p>
                      <a:pPr algn="ctr" fontAlgn="b"/>
                      <a:r>
                        <a:rPr lang="en-US" sz="1100" b="1" u="none" strike="noStrike">
                          <a:effectLst/>
                        </a:rPr>
                        <a:t>Yes</a:t>
                      </a:r>
                      <a:endParaRPr lang="en-US" sz="1100" b="1" i="0" u="none" strike="noStrike">
                        <a:solidFill>
                          <a:srgbClr val="000000"/>
                        </a:solidFill>
                        <a:effectLst/>
                        <a:latin typeface="Times New Roman" panose="02020603050405020304" pitchFamily="18" charset="0"/>
                      </a:endParaRPr>
                    </a:p>
                  </a:txBody>
                  <a:tcPr marL="5007" marR="5007" marT="5007" marB="0" anchor="b"/>
                </a:tc>
                <a:extLst>
                  <a:ext uri="{0D108BD9-81ED-4DB2-BD59-A6C34878D82A}">
                    <a16:rowId xmlns:a16="http://schemas.microsoft.com/office/drawing/2014/main" val="486747605"/>
                  </a:ext>
                </a:extLst>
              </a:tr>
              <a:tr h="193898">
                <a:tc>
                  <a:txBody>
                    <a:bodyPr/>
                    <a:lstStyle/>
                    <a:p>
                      <a:pPr algn="ctr" fontAlgn="b"/>
                      <a:r>
                        <a:rPr lang="en-US" sz="1200" b="1" u="none" strike="noStrike" dirty="0">
                          <a:effectLst/>
                        </a:rPr>
                        <a:t>19</a:t>
                      </a:r>
                      <a:endParaRPr lang="en-US" sz="1200" b="1" i="0" u="none" strike="noStrike" dirty="0">
                        <a:solidFill>
                          <a:srgbClr val="000000"/>
                        </a:solidFill>
                        <a:effectLst/>
                        <a:latin typeface="Times New Roman" panose="02020603050405020304" pitchFamily="18" charset="0"/>
                      </a:endParaRPr>
                    </a:p>
                  </a:txBody>
                  <a:tcPr marL="5007" marR="5007" marT="5007" marB="0" anchor="b"/>
                </a:tc>
                <a:tc>
                  <a:txBody>
                    <a:bodyPr/>
                    <a:lstStyle/>
                    <a:p>
                      <a:pPr algn="ctr" fontAlgn="b"/>
                      <a:r>
                        <a:rPr lang="en-US" sz="1100" b="1" u="none" strike="noStrike" dirty="0">
                          <a:effectLst/>
                        </a:rPr>
                        <a:t>Hakeem Olajuwon </a:t>
                      </a:r>
                      <a:endParaRPr lang="en-US" sz="1100" b="1" i="0" u="none" strike="noStrike" dirty="0">
                        <a:solidFill>
                          <a:srgbClr val="000000"/>
                        </a:solidFill>
                        <a:effectLst/>
                        <a:latin typeface="Times New Roman" panose="02020603050405020304" pitchFamily="18" charset="0"/>
                      </a:endParaRPr>
                    </a:p>
                  </a:txBody>
                  <a:tcPr marL="5007" marR="5007" marT="5007" marB="0" anchor="b"/>
                </a:tc>
                <a:tc>
                  <a:txBody>
                    <a:bodyPr/>
                    <a:lstStyle/>
                    <a:p>
                      <a:pPr algn="ctr" fontAlgn="b"/>
                      <a:r>
                        <a:rPr lang="en-US" sz="1100" b="1" u="none" strike="noStrike" dirty="0">
                          <a:effectLst/>
                        </a:rPr>
                        <a:t>Yes</a:t>
                      </a:r>
                      <a:endParaRPr lang="en-US" sz="1100" b="1" i="0" u="none" strike="noStrike" dirty="0">
                        <a:solidFill>
                          <a:srgbClr val="000000"/>
                        </a:solidFill>
                        <a:effectLst/>
                        <a:latin typeface="Times New Roman" panose="02020603050405020304" pitchFamily="18" charset="0"/>
                      </a:endParaRPr>
                    </a:p>
                  </a:txBody>
                  <a:tcPr marL="5007" marR="5007" marT="5007" marB="0" anchor="b"/>
                </a:tc>
                <a:extLst>
                  <a:ext uri="{0D108BD9-81ED-4DB2-BD59-A6C34878D82A}">
                    <a16:rowId xmlns:a16="http://schemas.microsoft.com/office/drawing/2014/main" val="551747910"/>
                  </a:ext>
                </a:extLst>
              </a:tr>
              <a:tr h="197113">
                <a:tc>
                  <a:txBody>
                    <a:bodyPr/>
                    <a:lstStyle/>
                    <a:p>
                      <a:pPr algn="ctr" fontAlgn="b"/>
                      <a:r>
                        <a:rPr lang="en-US" sz="1200" b="1" u="none" strike="noStrike" dirty="0">
                          <a:effectLst/>
                        </a:rPr>
                        <a:t>20</a:t>
                      </a:r>
                      <a:endParaRPr lang="en-US" sz="1200" b="1" i="0" u="none" strike="noStrike" dirty="0">
                        <a:solidFill>
                          <a:srgbClr val="000000"/>
                        </a:solidFill>
                        <a:effectLst/>
                        <a:latin typeface="Times New Roman" panose="02020603050405020304" pitchFamily="18" charset="0"/>
                      </a:endParaRPr>
                    </a:p>
                  </a:txBody>
                  <a:tcPr marL="5007" marR="5007" marT="5007" marB="0" anchor="b"/>
                </a:tc>
                <a:tc>
                  <a:txBody>
                    <a:bodyPr/>
                    <a:lstStyle/>
                    <a:p>
                      <a:pPr algn="ctr" fontAlgn="b"/>
                      <a:r>
                        <a:rPr lang="en-US" sz="1100" b="1" u="none" strike="noStrike" dirty="0">
                          <a:effectLst/>
                        </a:rPr>
                        <a:t>Jerry West</a:t>
                      </a:r>
                      <a:endParaRPr lang="en-US" sz="1100" b="1" i="0" u="none" strike="noStrike" dirty="0">
                        <a:solidFill>
                          <a:srgbClr val="000000"/>
                        </a:solidFill>
                        <a:effectLst/>
                        <a:latin typeface="Times New Roman" panose="02020603050405020304" pitchFamily="18" charset="0"/>
                      </a:endParaRPr>
                    </a:p>
                  </a:txBody>
                  <a:tcPr marL="5007" marR="5007" marT="5007" marB="0" anchor="b"/>
                </a:tc>
                <a:tc>
                  <a:txBody>
                    <a:bodyPr/>
                    <a:lstStyle/>
                    <a:p>
                      <a:pPr algn="ctr" fontAlgn="b"/>
                      <a:r>
                        <a:rPr lang="en-US" sz="1100" b="1" u="none" strike="noStrike" dirty="0">
                          <a:effectLst/>
                        </a:rPr>
                        <a:t>Yes</a:t>
                      </a:r>
                      <a:endParaRPr lang="en-US" sz="1100" b="1" i="0" u="none" strike="noStrike" dirty="0">
                        <a:solidFill>
                          <a:srgbClr val="000000"/>
                        </a:solidFill>
                        <a:effectLst/>
                        <a:latin typeface="Times New Roman" panose="02020603050405020304" pitchFamily="18" charset="0"/>
                      </a:endParaRPr>
                    </a:p>
                  </a:txBody>
                  <a:tcPr marL="5007" marR="5007" marT="5007" marB="0" anchor="b"/>
                </a:tc>
                <a:extLst>
                  <a:ext uri="{0D108BD9-81ED-4DB2-BD59-A6C34878D82A}">
                    <a16:rowId xmlns:a16="http://schemas.microsoft.com/office/drawing/2014/main" val="1083125977"/>
                  </a:ext>
                </a:extLst>
              </a:tr>
              <a:tr h="197113">
                <a:tc>
                  <a:txBody>
                    <a:bodyPr/>
                    <a:lstStyle/>
                    <a:p>
                      <a:pPr algn="ctr" fontAlgn="b"/>
                      <a:r>
                        <a:rPr lang="en-US" sz="1200" b="1" u="none" strike="noStrike" dirty="0">
                          <a:effectLst/>
                        </a:rPr>
                        <a:t>21</a:t>
                      </a:r>
                      <a:endParaRPr lang="en-US" sz="1200" b="1" i="0" u="none" strike="noStrike" dirty="0">
                        <a:solidFill>
                          <a:srgbClr val="000000"/>
                        </a:solidFill>
                        <a:effectLst/>
                        <a:latin typeface="Times New Roman" panose="02020603050405020304" pitchFamily="18" charset="0"/>
                      </a:endParaRPr>
                    </a:p>
                  </a:txBody>
                  <a:tcPr marL="5007" marR="5007" marT="5007" marB="0" anchor="b"/>
                </a:tc>
                <a:tc>
                  <a:txBody>
                    <a:bodyPr/>
                    <a:lstStyle/>
                    <a:p>
                      <a:pPr algn="ctr" fontAlgn="b"/>
                      <a:r>
                        <a:rPr lang="en-US" sz="1100" b="1" u="none" strike="noStrike" dirty="0">
                          <a:effectLst/>
                        </a:rPr>
                        <a:t>Magic Johnson </a:t>
                      </a:r>
                      <a:endParaRPr lang="en-US" sz="1100" b="1" i="0" u="none" strike="noStrike" dirty="0">
                        <a:solidFill>
                          <a:srgbClr val="000000"/>
                        </a:solidFill>
                        <a:effectLst/>
                        <a:latin typeface="Times New Roman" panose="02020603050405020304" pitchFamily="18" charset="0"/>
                      </a:endParaRPr>
                    </a:p>
                  </a:txBody>
                  <a:tcPr marL="5007" marR="5007" marT="5007" marB="0" anchor="b"/>
                </a:tc>
                <a:tc>
                  <a:txBody>
                    <a:bodyPr/>
                    <a:lstStyle/>
                    <a:p>
                      <a:pPr algn="ctr" fontAlgn="b"/>
                      <a:r>
                        <a:rPr lang="en-US" sz="1100" b="1" u="none" strike="noStrike" dirty="0">
                          <a:effectLst/>
                        </a:rPr>
                        <a:t>Yes</a:t>
                      </a:r>
                      <a:endParaRPr lang="en-US" sz="1100" b="1" i="0" u="none" strike="noStrike" dirty="0">
                        <a:solidFill>
                          <a:srgbClr val="000000"/>
                        </a:solidFill>
                        <a:effectLst/>
                        <a:latin typeface="Times New Roman" panose="02020603050405020304" pitchFamily="18" charset="0"/>
                      </a:endParaRPr>
                    </a:p>
                  </a:txBody>
                  <a:tcPr marL="5007" marR="5007" marT="5007" marB="0" anchor="b"/>
                </a:tc>
                <a:extLst>
                  <a:ext uri="{0D108BD9-81ED-4DB2-BD59-A6C34878D82A}">
                    <a16:rowId xmlns:a16="http://schemas.microsoft.com/office/drawing/2014/main" val="1172109910"/>
                  </a:ext>
                </a:extLst>
              </a:tr>
              <a:tr h="197113">
                <a:tc>
                  <a:txBody>
                    <a:bodyPr/>
                    <a:lstStyle/>
                    <a:p>
                      <a:pPr algn="ctr" fontAlgn="b"/>
                      <a:r>
                        <a:rPr lang="en-US" sz="1200" b="1" u="none" strike="noStrike" dirty="0">
                          <a:effectLst/>
                        </a:rPr>
                        <a:t>22</a:t>
                      </a:r>
                      <a:endParaRPr lang="en-US" sz="1200" b="1" i="0" u="none" strike="noStrike" dirty="0">
                        <a:solidFill>
                          <a:srgbClr val="000000"/>
                        </a:solidFill>
                        <a:effectLst/>
                        <a:latin typeface="Times New Roman" panose="02020603050405020304" pitchFamily="18" charset="0"/>
                      </a:endParaRPr>
                    </a:p>
                  </a:txBody>
                  <a:tcPr marL="5007" marR="5007" marT="5007" marB="0" anchor="b"/>
                </a:tc>
                <a:tc>
                  <a:txBody>
                    <a:bodyPr/>
                    <a:lstStyle/>
                    <a:p>
                      <a:pPr algn="ctr" fontAlgn="b"/>
                      <a:r>
                        <a:rPr lang="en-US" sz="1100" b="1" u="none" strike="noStrike" dirty="0">
                          <a:effectLst/>
                        </a:rPr>
                        <a:t>Kevin Durant </a:t>
                      </a:r>
                      <a:endParaRPr lang="en-US" sz="1100" b="1" i="0" u="none" strike="noStrike" dirty="0">
                        <a:solidFill>
                          <a:srgbClr val="000000"/>
                        </a:solidFill>
                        <a:effectLst/>
                        <a:latin typeface="Times New Roman" panose="02020603050405020304" pitchFamily="18" charset="0"/>
                      </a:endParaRPr>
                    </a:p>
                  </a:txBody>
                  <a:tcPr marL="5007" marR="5007" marT="5007" marB="0" anchor="b"/>
                </a:tc>
                <a:tc>
                  <a:txBody>
                    <a:bodyPr/>
                    <a:lstStyle/>
                    <a:p>
                      <a:pPr algn="ctr" fontAlgn="b"/>
                      <a:r>
                        <a:rPr lang="en-US" sz="1100" b="1" u="none" strike="noStrike" dirty="0">
                          <a:effectLst/>
                        </a:rPr>
                        <a:t>Current Player</a:t>
                      </a:r>
                      <a:endParaRPr lang="en-US" sz="1100" b="1" i="0" u="none" strike="noStrike" dirty="0">
                        <a:solidFill>
                          <a:srgbClr val="000000"/>
                        </a:solidFill>
                        <a:effectLst/>
                        <a:latin typeface="Times New Roman" panose="02020603050405020304" pitchFamily="18" charset="0"/>
                      </a:endParaRPr>
                    </a:p>
                  </a:txBody>
                  <a:tcPr marL="5007" marR="5007" marT="5007" marB="0" anchor="b"/>
                </a:tc>
                <a:extLst>
                  <a:ext uri="{0D108BD9-81ED-4DB2-BD59-A6C34878D82A}">
                    <a16:rowId xmlns:a16="http://schemas.microsoft.com/office/drawing/2014/main" val="2286436637"/>
                  </a:ext>
                </a:extLst>
              </a:tr>
              <a:tr h="197113">
                <a:tc>
                  <a:txBody>
                    <a:bodyPr/>
                    <a:lstStyle/>
                    <a:p>
                      <a:pPr algn="ctr" fontAlgn="b"/>
                      <a:r>
                        <a:rPr lang="en-US" sz="1200" b="1" u="none" strike="noStrike" dirty="0">
                          <a:effectLst/>
                        </a:rPr>
                        <a:t>23</a:t>
                      </a:r>
                      <a:endParaRPr lang="en-US" sz="1200" b="1" i="0" u="none" strike="noStrike" dirty="0">
                        <a:solidFill>
                          <a:srgbClr val="000000"/>
                        </a:solidFill>
                        <a:effectLst/>
                        <a:latin typeface="Times New Roman" panose="02020603050405020304" pitchFamily="18" charset="0"/>
                      </a:endParaRPr>
                    </a:p>
                  </a:txBody>
                  <a:tcPr marL="5007" marR="5007" marT="5007" marB="0" anchor="b"/>
                </a:tc>
                <a:tc>
                  <a:txBody>
                    <a:bodyPr/>
                    <a:lstStyle/>
                    <a:p>
                      <a:pPr algn="ctr" fontAlgn="b"/>
                      <a:r>
                        <a:rPr lang="en-US" sz="1100" b="1" u="none" strike="noStrike" dirty="0">
                          <a:effectLst/>
                        </a:rPr>
                        <a:t>Paul Pierce </a:t>
                      </a:r>
                      <a:endParaRPr lang="en-US" sz="1100" b="1" i="0" u="none" strike="noStrike" dirty="0">
                        <a:solidFill>
                          <a:srgbClr val="000000"/>
                        </a:solidFill>
                        <a:effectLst/>
                        <a:latin typeface="Times New Roman" panose="02020603050405020304" pitchFamily="18" charset="0"/>
                      </a:endParaRPr>
                    </a:p>
                  </a:txBody>
                  <a:tcPr marL="5007" marR="5007" marT="5007" marB="0" anchor="b"/>
                </a:tc>
                <a:tc>
                  <a:txBody>
                    <a:bodyPr/>
                    <a:lstStyle/>
                    <a:p>
                      <a:pPr algn="ctr" fontAlgn="b"/>
                      <a:r>
                        <a:rPr lang="en-US" sz="1100" b="1" u="none" strike="noStrike" dirty="0">
                          <a:effectLst/>
                        </a:rPr>
                        <a:t>Yes</a:t>
                      </a:r>
                      <a:endParaRPr lang="en-US" sz="1100" b="1" i="0" u="none" strike="noStrike" dirty="0">
                        <a:solidFill>
                          <a:srgbClr val="000000"/>
                        </a:solidFill>
                        <a:effectLst/>
                        <a:latin typeface="Times New Roman" panose="02020603050405020304" pitchFamily="18" charset="0"/>
                      </a:endParaRPr>
                    </a:p>
                  </a:txBody>
                  <a:tcPr marL="5007" marR="5007" marT="5007" marB="0" anchor="b"/>
                </a:tc>
                <a:extLst>
                  <a:ext uri="{0D108BD9-81ED-4DB2-BD59-A6C34878D82A}">
                    <a16:rowId xmlns:a16="http://schemas.microsoft.com/office/drawing/2014/main" val="785063221"/>
                  </a:ext>
                </a:extLst>
              </a:tr>
              <a:tr h="193898">
                <a:tc>
                  <a:txBody>
                    <a:bodyPr/>
                    <a:lstStyle/>
                    <a:p>
                      <a:pPr algn="ctr" fontAlgn="b"/>
                      <a:r>
                        <a:rPr lang="en-US" sz="1200" b="1" u="none" strike="noStrike" dirty="0">
                          <a:effectLst/>
                        </a:rPr>
                        <a:t>24</a:t>
                      </a:r>
                      <a:endParaRPr lang="en-US" sz="1200" b="1" i="0" u="none" strike="noStrike" dirty="0">
                        <a:solidFill>
                          <a:srgbClr val="000000"/>
                        </a:solidFill>
                        <a:effectLst/>
                        <a:latin typeface="Times New Roman" panose="02020603050405020304" pitchFamily="18" charset="0"/>
                      </a:endParaRPr>
                    </a:p>
                  </a:txBody>
                  <a:tcPr marL="5007" marR="5007" marT="5007" marB="0" anchor="b"/>
                </a:tc>
                <a:tc>
                  <a:txBody>
                    <a:bodyPr/>
                    <a:lstStyle/>
                    <a:p>
                      <a:pPr algn="ctr" fontAlgn="b"/>
                      <a:r>
                        <a:rPr lang="en-US" sz="1100" b="1" u="none" strike="noStrike" dirty="0">
                          <a:effectLst/>
                        </a:rPr>
                        <a:t>James Harden</a:t>
                      </a:r>
                      <a:endParaRPr lang="en-US" sz="1100" b="1" i="0" u="none" strike="noStrike" dirty="0">
                        <a:solidFill>
                          <a:srgbClr val="000000"/>
                        </a:solidFill>
                        <a:effectLst/>
                        <a:latin typeface="Times New Roman" panose="02020603050405020304" pitchFamily="18" charset="0"/>
                      </a:endParaRPr>
                    </a:p>
                  </a:txBody>
                  <a:tcPr marL="5007" marR="5007" marT="5007" marB="0"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100" b="1" u="none" strike="noStrike" dirty="0">
                          <a:effectLst/>
                        </a:rPr>
                        <a:t>Current Player</a:t>
                      </a:r>
                      <a:endParaRPr lang="en-US" sz="1100" b="1" i="0" u="none" strike="noStrike" dirty="0">
                        <a:solidFill>
                          <a:srgbClr val="000000"/>
                        </a:solidFill>
                        <a:effectLst/>
                        <a:latin typeface="Times New Roman" panose="02020603050405020304" pitchFamily="18" charset="0"/>
                      </a:endParaRPr>
                    </a:p>
                  </a:txBody>
                  <a:tcPr marL="5007" marR="5007" marT="5007" marB="0" anchor="b"/>
                </a:tc>
                <a:extLst>
                  <a:ext uri="{0D108BD9-81ED-4DB2-BD59-A6C34878D82A}">
                    <a16:rowId xmlns:a16="http://schemas.microsoft.com/office/drawing/2014/main" val="584917747"/>
                  </a:ext>
                </a:extLst>
              </a:tr>
              <a:tr h="193898">
                <a:tc>
                  <a:txBody>
                    <a:bodyPr/>
                    <a:lstStyle/>
                    <a:p>
                      <a:pPr algn="ctr" fontAlgn="b"/>
                      <a:r>
                        <a:rPr lang="en-US" sz="1200" b="1" u="none" strike="noStrike" dirty="0">
                          <a:effectLst/>
                        </a:rPr>
                        <a:t>25</a:t>
                      </a:r>
                      <a:endParaRPr lang="en-US" sz="1200" b="1" i="0" u="none" strike="noStrike" dirty="0">
                        <a:solidFill>
                          <a:srgbClr val="000000"/>
                        </a:solidFill>
                        <a:effectLst/>
                        <a:latin typeface="Times New Roman" panose="02020603050405020304" pitchFamily="18" charset="0"/>
                      </a:endParaRPr>
                    </a:p>
                  </a:txBody>
                  <a:tcPr marL="5007" marR="5007" marT="5007" marB="0"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100" b="1" u="none" strike="noStrike" dirty="0">
                          <a:effectLst/>
                        </a:rPr>
                        <a:t>Robert Parish </a:t>
                      </a:r>
                      <a:endParaRPr lang="en-US" sz="1100" b="1" i="0" u="none" strike="noStrike" dirty="0">
                        <a:solidFill>
                          <a:srgbClr val="000000"/>
                        </a:solidFill>
                        <a:effectLst/>
                        <a:latin typeface="Times New Roman" panose="02020603050405020304" pitchFamily="18" charset="0"/>
                      </a:endParaRPr>
                    </a:p>
                  </a:txBody>
                  <a:tcPr marL="5007" marR="5007" marT="5007" marB="0"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100" b="1" u="none" strike="noStrike" dirty="0">
                          <a:effectLst/>
                        </a:rPr>
                        <a:t>Yes</a:t>
                      </a:r>
                      <a:endParaRPr lang="en-US" sz="1100" b="1" i="0" u="none" strike="noStrike" dirty="0">
                        <a:solidFill>
                          <a:srgbClr val="000000"/>
                        </a:solidFill>
                        <a:effectLst/>
                        <a:latin typeface="Times New Roman" panose="02020603050405020304" pitchFamily="18" charset="0"/>
                      </a:endParaRPr>
                    </a:p>
                  </a:txBody>
                  <a:tcPr marL="5007" marR="5007" marT="5007" marB="0" anchor="b"/>
                </a:tc>
                <a:extLst>
                  <a:ext uri="{0D108BD9-81ED-4DB2-BD59-A6C34878D82A}">
                    <a16:rowId xmlns:a16="http://schemas.microsoft.com/office/drawing/2014/main" val="1402008534"/>
                  </a:ext>
                </a:extLst>
              </a:tr>
            </a:tbl>
          </a:graphicData>
        </a:graphic>
      </p:graphicFrame>
      <p:graphicFrame>
        <p:nvGraphicFramePr>
          <p:cNvPr id="3" name="Table 2">
            <a:extLst>
              <a:ext uri="{FF2B5EF4-FFF2-40B4-BE49-F238E27FC236}">
                <a16:creationId xmlns:a16="http://schemas.microsoft.com/office/drawing/2014/main" id="{19D757C8-558D-104A-B6DC-9C4D54863B99}"/>
              </a:ext>
            </a:extLst>
          </p:cNvPr>
          <p:cNvGraphicFramePr>
            <a:graphicFrameLocks noGrp="1"/>
          </p:cNvGraphicFramePr>
          <p:nvPr>
            <p:extLst>
              <p:ext uri="{D42A27DB-BD31-4B8C-83A1-F6EECF244321}">
                <p14:modId xmlns:p14="http://schemas.microsoft.com/office/powerpoint/2010/main" val="385372102"/>
              </p:ext>
            </p:extLst>
          </p:nvPr>
        </p:nvGraphicFramePr>
        <p:xfrm>
          <a:off x="8752435" y="1004468"/>
          <a:ext cx="3261765" cy="5097574"/>
        </p:xfrm>
        <a:graphic>
          <a:graphicData uri="http://schemas.openxmlformats.org/drawingml/2006/table">
            <a:tbl>
              <a:tblPr>
                <a:tableStyleId>{5C22544A-7EE6-4342-B048-85BDC9FD1C3A}</a:tableStyleId>
              </a:tblPr>
              <a:tblGrid>
                <a:gridCol w="670859">
                  <a:extLst>
                    <a:ext uri="{9D8B030D-6E8A-4147-A177-3AD203B41FA5}">
                      <a16:colId xmlns:a16="http://schemas.microsoft.com/office/drawing/2014/main" val="4168712574"/>
                    </a:ext>
                  </a:extLst>
                </a:gridCol>
                <a:gridCol w="1449673">
                  <a:extLst>
                    <a:ext uri="{9D8B030D-6E8A-4147-A177-3AD203B41FA5}">
                      <a16:colId xmlns:a16="http://schemas.microsoft.com/office/drawing/2014/main" val="1454707710"/>
                    </a:ext>
                  </a:extLst>
                </a:gridCol>
                <a:gridCol w="1141233">
                  <a:extLst>
                    <a:ext uri="{9D8B030D-6E8A-4147-A177-3AD203B41FA5}">
                      <a16:colId xmlns:a16="http://schemas.microsoft.com/office/drawing/2014/main" val="4027831109"/>
                    </a:ext>
                  </a:extLst>
                </a:gridCol>
              </a:tblGrid>
              <a:tr h="196180">
                <a:tc>
                  <a:txBody>
                    <a:bodyPr/>
                    <a:lstStyle/>
                    <a:p>
                      <a:pPr algn="ctr" fontAlgn="b"/>
                      <a:r>
                        <a:rPr lang="en-US" sz="1100" b="1" u="sng" strike="noStrike" dirty="0">
                          <a:effectLst/>
                        </a:rPr>
                        <a:t>RANK</a:t>
                      </a:r>
                      <a:endParaRPr lang="en-US" sz="1100" b="1" i="0" u="sng" strike="noStrike" dirty="0">
                        <a:solidFill>
                          <a:srgbClr val="000000"/>
                        </a:solidFill>
                        <a:effectLst/>
                        <a:latin typeface="Times New Roman" panose="02020603050405020304" pitchFamily="18" charset="0"/>
                      </a:endParaRPr>
                    </a:p>
                  </a:txBody>
                  <a:tcPr marL="5007" marR="5007" marT="5007" marB="0" anchor="ctr"/>
                </a:tc>
                <a:tc>
                  <a:txBody>
                    <a:bodyPr/>
                    <a:lstStyle/>
                    <a:p>
                      <a:pPr algn="ctr" fontAlgn="b"/>
                      <a:r>
                        <a:rPr lang="en-US" sz="1100" b="1" u="sng" strike="noStrike" dirty="0">
                          <a:effectLst/>
                        </a:rPr>
                        <a:t>PLAYER</a:t>
                      </a:r>
                      <a:endParaRPr lang="en-US" sz="1100" b="1" i="0" u="sng" strike="noStrike" dirty="0">
                        <a:solidFill>
                          <a:srgbClr val="000000"/>
                        </a:solidFill>
                        <a:effectLst/>
                        <a:latin typeface="Times New Roman" panose="02020603050405020304" pitchFamily="18" charset="0"/>
                      </a:endParaRPr>
                    </a:p>
                  </a:txBody>
                  <a:tcPr marL="5007" marR="5007" marT="5007" marB="0" anchor="ctr"/>
                </a:tc>
                <a:tc>
                  <a:txBody>
                    <a:bodyPr/>
                    <a:lstStyle/>
                    <a:p>
                      <a:pPr algn="ctr" fontAlgn="b"/>
                      <a:r>
                        <a:rPr lang="en-US" sz="1100" b="1" u="sng" strike="noStrike" dirty="0">
                          <a:effectLst/>
                        </a:rPr>
                        <a:t>HOF</a:t>
                      </a:r>
                      <a:endParaRPr lang="en-US" sz="1100" b="1" i="0" u="sng" strike="noStrike" dirty="0">
                        <a:solidFill>
                          <a:srgbClr val="000000"/>
                        </a:solidFill>
                        <a:effectLst/>
                        <a:latin typeface="Times New Roman" panose="02020603050405020304" pitchFamily="18" charset="0"/>
                      </a:endParaRPr>
                    </a:p>
                  </a:txBody>
                  <a:tcPr marL="5007" marR="5007" marT="5007" marB="0" anchor="ctr"/>
                </a:tc>
                <a:extLst>
                  <a:ext uri="{0D108BD9-81ED-4DB2-BD59-A6C34878D82A}">
                    <a16:rowId xmlns:a16="http://schemas.microsoft.com/office/drawing/2014/main" val="131125968"/>
                  </a:ext>
                </a:extLst>
              </a:tr>
              <a:tr h="196542">
                <a:tc>
                  <a:txBody>
                    <a:bodyPr/>
                    <a:lstStyle/>
                    <a:p>
                      <a:pPr algn="ctr" fontAlgn="b"/>
                      <a:r>
                        <a:rPr lang="en-US" sz="1200" b="1" u="none" strike="noStrike" dirty="0">
                          <a:effectLst/>
                        </a:rPr>
                        <a:t>26</a:t>
                      </a:r>
                      <a:endParaRPr lang="en-US" sz="1200" b="1" i="0" u="none" strike="noStrike" dirty="0">
                        <a:solidFill>
                          <a:srgbClr val="000000"/>
                        </a:solidFill>
                        <a:effectLst/>
                        <a:latin typeface="Times New Roman" panose="02020603050405020304" pitchFamily="18" charset="0"/>
                      </a:endParaRPr>
                    </a:p>
                  </a:txBody>
                  <a:tcPr marL="5207" marR="5207" marT="5207" marB="0" anchor="b"/>
                </a:tc>
                <a:tc>
                  <a:txBody>
                    <a:bodyPr/>
                    <a:lstStyle/>
                    <a:p>
                      <a:pPr algn="ctr" fontAlgn="b"/>
                      <a:r>
                        <a:rPr lang="en-US" sz="1100" b="1" u="none" strike="noStrike" dirty="0">
                          <a:effectLst/>
                        </a:rPr>
                        <a:t>Larry Bird </a:t>
                      </a:r>
                      <a:endParaRPr lang="en-US" sz="1100" b="1" i="0" u="none" strike="noStrike" dirty="0">
                        <a:solidFill>
                          <a:srgbClr val="000000"/>
                        </a:solidFill>
                        <a:effectLst/>
                        <a:latin typeface="Times New Roman" panose="02020603050405020304" pitchFamily="18" charset="0"/>
                      </a:endParaRPr>
                    </a:p>
                  </a:txBody>
                  <a:tcPr marL="5207" marR="5207" marT="5207" marB="0" anchor="b"/>
                </a:tc>
                <a:tc>
                  <a:txBody>
                    <a:bodyPr/>
                    <a:lstStyle/>
                    <a:p>
                      <a:pPr algn="ctr" fontAlgn="b"/>
                      <a:r>
                        <a:rPr lang="en-US" sz="1100" b="1" u="none" strike="noStrike" dirty="0">
                          <a:effectLst/>
                        </a:rPr>
                        <a:t>Yes</a:t>
                      </a:r>
                      <a:endParaRPr lang="en-US" sz="1100" b="1" i="0" u="none" strike="noStrike" dirty="0">
                        <a:solidFill>
                          <a:srgbClr val="000000"/>
                        </a:solidFill>
                        <a:effectLst/>
                        <a:latin typeface="Times New Roman" panose="02020603050405020304" pitchFamily="18" charset="0"/>
                      </a:endParaRPr>
                    </a:p>
                  </a:txBody>
                  <a:tcPr marL="5207" marR="5207" marT="5207" marB="0" anchor="b"/>
                </a:tc>
                <a:extLst>
                  <a:ext uri="{0D108BD9-81ED-4DB2-BD59-A6C34878D82A}">
                    <a16:rowId xmlns:a16="http://schemas.microsoft.com/office/drawing/2014/main" val="1953031710"/>
                  </a:ext>
                </a:extLst>
              </a:tr>
              <a:tr h="196542">
                <a:tc>
                  <a:txBody>
                    <a:bodyPr/>
                    <a:lstStyle/>
                    <a:p>
                      <a:pPr algn="ctr" fontAlgn="b"/>
                      <a:r>
                        <a:rPr lang="en-US" sz="1200" b="1" u="none" strike="noStrike" dirty="0">
                          <a:effectLst/>
                        </a:rPr>
                        <a:t>27</a:t>
                      </a:r>
                      <a:endParaRPr lang="en-US" sz="1200" b="1" i="0" u="none" strike="noStrike" dirty="0">
                        <a:solidFill>
                          <a:srgbClr val="000000"/>
                        </a:solidFill>
                        <a:effectLst/>
                        <a:latin typeface="Times New Roman" panose="02020603050405020304" pitchFamily="18" charset="0"/>
                      </a:endParaRPr>
                    </a:p>
                  </a:txBody>
                  <a:tcPr marL="5207" marR="5207" marT="5207" marB="0" anchor="b"/>
                </a:tc>
                <a:tc>
                  <a:txBody>
                    <a:bodyPr/>
                    <a:lstStyle/>
                    <a:p>
                      <a:pPr algn="ctr" fontAlgn="b"/>
                      <a:r>
                        <a:rPr lang="en-US" sz="1100" b="1" u="none" strike="noStrike">
                          <a:effectLst/>
                        </a:rPr>
                        <a:t>Gary Payton </a:t>
                      </a:r>
                      <a:endParaRPr lang="en-US" sz="1100" b="1" i="0" u="none" strike="noStrike">
                        <a:solidFill>
                          <a:srgbClr val="000000"/>
                        </a:solidFill>
                        <a:effectLst/>
                        <a:latin typeface="Times New Roman" panose="02020603050405020304" pitchFamily="18" charset="0"/>
                      </a:endParaRPr>
                    </a:p>
                  </a:txBody>
                  <a:tcPr marL="5207" marR="5207" marT="5207" marB="0" anchor="b"/>
                </a:tc>
                <a:tc>
                  <a:txBody>
                    <a:bodyPr/>
                    <a:lstStyle/>
                    <a:p>
                      <a:pPr algn="ctr" fontAlgn="b"/>
                      <a:r>
                        <a:rPr lang="en-US" sz="1100" b="1" u="none" strike="noStrike">
                          <a:effectLst/>
                        </a:rPr>
                        <a:t>Yes</a:t>
                      </a:r>
                      <a:endParaRPr lang="en-US" sz="1100" b="1" i="0" u="none" strike="noStrike">
                        <a:solidFill>
                          <a:srgbClr val="000000"/>
                        </a:solidFill>
                        <a:effectLst/>
                        <a:latin typeface="Times New Roman" panose="02020603050405020304" pitchFamily="18" charset="0"/>
                      </a:endParaRPr>
                    </a:p>
                  </a:txBody>
                  <a:tcPr marL="5207" marR="5207" marT="5207" marB="0" anchor="b"/>
                </a:tc>
                <a:extLst>
                  <a:ext uri="{0D108BD9-81ED-4DB2-BD59-A6C34878D82A}">
                    <a16:rowId xmlns:a16="http://schemas.microsoft.com/office/drawing/2014/main" val="1730895537"/>
                  </a:ext>
                </a:extLst>
              </a:tr>
              <a:tr h="196542">
                <a:tc>
                  <a:txBody>
                    <a:bodyPr/>
                    <a:lstStyle/>
                    <a:p>
                      <a:pPr algn="ctr" fontAlgn="b"/>
                      <a:r>
                        <a:rPr lang="en-US" sz="1200" b="1" u="none" strike="noStrike" dirty="0">
                          <a:effectLst/>
                        </a:rPr>
                        <a:t>28</a:t>
                      </a:r>
                      <a:endParaRPr lang="en-US" sz="1200" b="1" i="0" u="none" strike="noStrike" dirty="0">
                        <a:solidFill>
                          <a:srgbClr val="000000"/>
                        </a:solidFill>
                        <a:effectLst/>
                        <a:latin typeface="Times New Roman" panose="02020603050405020304" pitchFamily="18" charset="0"/>
                      </a:endParaRPr>
                    </a:p>
                  </a:txBody>
                  <a:tcPr marL="5207" marR="5207" marT="5207" marB="0" anchor="b"/>
                </a:tc>
                <a:tc>
                  <a:txBody>
                    <a:bodyPr/>
                    <a:lstStyle/>
                    <a:p>
                      <a:pPr algn="ctr" fontAlgn="b"/>
                      <a:r>
                        <a:rPr lang="en-US" sz="1100" b="1" u="none" strike="noStrike">
                          <a:effectLst/>
                        </a:rPr>
                        <a:t>Ray Allen</a:t>
                      </a:r>
                      <a:endParaRPr lang="en-US" sz="1100" b="1" i="0" u="none" strike="noStrike">
                        <a:solidFill>
                          <a:srgbClr val="000000"/>
                        </a:solidFill>
                        <a:effectLst/>
                        <a:latin typeface="Times New Roman" panose="02020603050405020304" pitchFamily="18" charset="0"/>
                      </a:endParaRPr>
                    </a:p>
                  </a:txBody>
                  <a:tcPr marL="5207" marR="5207" marT="5207" marB="0" anchor="b"/>
                </a:tc>
                <a:tc>
                  <a:txBody>
                    <a:bodyPr/>
                    <a:lstStyle/>
                    <a:p>
                      <a:pPr algn="ctr" fontAlgn="b"/>
                      <a:r>
                        <a:rPr lang="en-US" sz="1100" b="1" u="none" strike="noStrike">
                          <a:effectLst/>
                        </a:rPr>
                        <a:t>Yes</a:t>
                      </a:r>
                      <a:endParaRPr lang="en-US" sz="1100" b="1" i="0" u="none" strike="noStrike">
                        <a:solidFill>
                          <a:srgbClr val="000000"/>
                        </a:solidFill>
                        <a:effectLst/>
                        <a:latin typeface="Times New Roman" panose="02020603050405020304" pitchFamily="18" charset="0"/>
                      </a:endParaRPr>
                    </a:p>
                  </a:txBody>
                  <a:tcPr marL="5207" marR="5207" marT="5207" marB="0" anchor="b"/>
                </a:tc>
                <a:extLst>
                  <a:ext uri="{0D108BD9-81ED-4DB2-BD59-A6C34878D82A}">
                    <a16:rowId xmlns:a16="http://schemas.microsoft.com/office/drawing/2014/main" val="91810708"/>
                  </a:ext>
                </a:extLst>
              </a:tr>
              <a:tr h="192490">
                <a:tc>
                  <a:txBody>
                    <a:bodyPr/>
                    <a:lstStyle/>
                    <a:p>
                      <a:pPr algn="ctr" fontAlgn="b"/>
                      <a:r>
                        <a:rPr lang="en-US" sz="1200" b="1" u="none" strike="noStrike">
                          <a:effectLst/>
                        </a:rPr>
                        <a:t>29</a:t>
                      </a:r>
                      <a:endParaRPr lang="en-US" sz="1200" b="1" i="0" u="none" strike="noStrike">
                        <a:solidFill>
                          <a:srgbClr val="000000"/>
                        </a:solidFill>
                        <a:effectLst/>
                        <a:latin typeface="Times New Roman" panose="02020603050405020304" pitchFamily="18" charset="0"/>
                      </a:endParaRPr>
                    </a:p>
                  </a:txBody>
                  <a:tcPr marL="5207" marR="5207" marT="5207" marB="0" anchor="b"/>
                </a:tc>
                <a:tc>
                  <a:txBody>
                    <a:bodyPr/>
                    <a:lstStyle/>
                    <a:p>
                      <a:pPr algn="ctr" fontAlgn="b"/>
                      <a:r>
                        <a:rPr lang="en-US" sz="1100" b="1" u="none" strike="noStrike" dirty="0">
                          <a:effectLst/>
                        </a:rPr>
                        <a:t>Pau Gasol </a:t>
                      </a:r>
                      <a:endParaRPr lang="en-US" sz="1100" b="1" i="0" u="none" strike="noStrike" dirty="0">
                        <a:solidFill>
                          <a:srgbClr val="000000"/>
                        </a:solidFill>
                        <a:effectLst/>
                        <a:latin typeface="Times New Roman" panose="02020603050405020304" pitchFamily="18" charset="0"/>
                      </a:endParaRPr>
                    </a:p>
                  </a:txBody>
                  <a:tcPr marL="5207" marR="5207" marT="5207" marB="0" anchor="b"/>
                </a:tc>
                <a:tc>
                  <a:txBody>
                    <a:bodyPr/>
                    <a:lstStyle/>
                    <a:p>
                      <a:pPr algn="ctr" fontAlgn="b"/>
                      <a:r>
                        <a:rPr lang="en-US" sz="1100" b="1" u="none" strike="noStrike">
                          <a:effectLst/>
                        </a:rPr>
                        <a:t>Not Yet Eligible </a:t>
                      </a:r>
                      <a:endParaRPr lang="en-US" sz="1100" b="1" i="0" u="none" strike="noStrike">
                        <a:solidFill>
                          <a:srgbClr val="000000"/>
                        </a:solidFill>
                        <a:effectLst/>
                        <a:latin typeface="Times New Roman" panose="02020603050405020304" pitchFamily="18" charset="0"/>
                      </a:endParaRPr>
                    </a:p>
                  </a:txBody>
                  <a:tcPr marL="5207" marR="5207" marT="5207" marB="0" anchor="b"/>
                </a:tc>
                <a:extLst>
                  <a:ext uri="{0D108BD9-81ED-4DB2-BD59-A6C34878D82A}">
                    <a16:rowId xmlns:a16="http://schemas.microsoft.com/office/drawing/2014/main" val="363169582"/>
                  </a:ext>
                </a:extLst>
              </a:tr>
              <a:tr h="196542">
                <a:tc>
                  <a:txBody>
                    <a:bodyPr/>
                    <a:lstStyle/>
                    <a:p>
                      <a:pPr algn="ctr" fontAlgn="b"/>
                      <a:r>
                        <a:rPr lang="en-US" sz="1200" b="1" u="none" strike="noStrike" dirty="0">
                          <a:effectLst/>
                        </a:rPr>
                        <a:t>30</a:t>
                      </a:r>
                      <a:endParaRPr lang="en-US" sz="1200" b="1" i="0" u="none" strike="noStrike" dirty="0">
                        <a:solidFill>
                          <a:srgbClr val="000000"/>
                        </a:solidFill>
                        <a:effectLst/>
                        <a:latin typeface="Times New Roman" panose="02020603050405020304" pitchFamily="18" charset="0"/>
                      </a:endParaRPr>
                    </a:p>
                  </a:txBody>
                  <a:tcPr marL="5207" marR="5207" marT="5207" marB="0" anchor="b"/>
                </a:tc>
                <a:tc>
                  <a:txBody>
                    <a:bodyPr/>
                    <a:lstStyle/>
                    <a:p>
                      <a:pPr algn="ctr" fontAlgn="b"/>
                      <a:r>
                        <a:rPr lang="en-US" sz="1100" b="1" u="none" strike="noStrike">
                          <a:effectLst/>
                        </a:rPr>
                        <a:t>Dolph Schayes </a:t>
                      </a:r>
                      <a:endParaRPr lang="en-US" sz="1100" b="1" i="0" u="none" strike="noStrike">
                        <a:solidFill>
                          <a:srgbClr val="000000"/>
                        </a:solidFill>
                        <a:effectLst/>
                        <a:latin typeface="Times New Roman" panose="02020603050405020304" pitchFamily="18" charset="0"/>
                      </a:endParaRPr>
                    </a:p>
                  </a:txBody>
                  <a:tcPr marL="5207" marR="5207" marT="5207" marB="0" anchor="b"/>
                </a:tc>
                <a:tc>
                  <a:txBody>
                    <a:bodyPr/>
                    <a:lstStyle/>
                    <a:p>
                      <a:pPr algn="ctr" fontAlgn="b"/>
                      <a:r>
                        <a:rPr lang="en-US" sz="1100" b="1" u="none" strike="noStrike">
                          <a:effectLst/>
                        </a:rPr>
                        <a:t>Yes</a:t>
                      </a:r>
                      <a:endParaRPr lang="en-US" sz="1100" b="1" i="0" u="none" strike="noStrike">
                        <a:solidFill>
                          <a:srgbClr val="000000"/>
                        </a:solidFill>
                        <a:effectLst/>
                        <a:latin typeface="Times New Roman" panose="02020603050405020304" pitchFamily="18" charset="0"/>
                      </a:endParaRPr>
                    </a:p>
                  </a:txBody>
                  <a:tcPr marL="5207" marR="5207" marT="5207" marB="0" anchor="b"/>
                </a:tc>
                <a:extLst>
                  <a:ext uri="{0D108BD9-81ED-4DB2-BD59-A6C34878D82A}">
                    <a16:rowId xmlns:a16="http://schemas.microsoft.com/office/drawing/2014/main" val="2510396138"/>
                  </a:ext>
                </a:extLst>
              </a:tr>
              <a:tr h="196542">
                <a:tc>
                  <a:txBody>
                    <a:bodyPr/>
                    <a:lstStyle/>
                    <a:p>
                      <a:pPr algn="ctr" fontAlgn="b"/>
                      <a:r>
                        <a:rPr lang="en-US" sz="1200" b="1" u="none" strike="noStrike" dirty="0">
                          <a:effectLst/>
                        </a:rPr>
                        <a:t>31</a:t>
                      </a:r>
                      <a:endParaRPr lang="en-US" sz="1200" b="1" i="0" u="none" strike="noStrike" dirty="0">
                        <a:solidFill>
                          <a:srgbClr val="000000"/>
                        </a:solidFill>
                        <a:effectLst/>
                        <a:latin typeface="Times New Roman" panose="02020603050405020304" pitchFamily="18" charset="0"/>
                      </a:endParaRPr>
                    </a:p>
                  </a:txBody>
                  <a:tcPr marL="5207" marR="5207" marT="5207" marB="0" anchor="b"/>
                </a:tc>
                <a:tc>
                  <a:txBody>
                    <a:bodyPr/>
                    <a:lstStyle/>
                    <a:p>
                      <a:pPr algn="ctr" fontAlgn="b"/>
                      <a:r>
                        <a:rPr lang="en-US" sz="1100" b="1" u="none" strike="noStrike">
                          <a:effectLst/>
                        </a:rPr>
                        <a:t>Dwight Howard </a:t>
                      </a:r>
                      <a:endParaRPr lang="en-US" sz="1100" b="1" i="0" u="none" strike="noStrike">
                        <a:solidFill>
                          <a:srgbClr val="000000"/>
                        </a:solidFill>
                        <a:effectLst/>
                        <a:latin typeface="Times New Roman" panose="02020603050405020304" pitchFamily="18" charset="0"/>
                      </a:endParaRPr>
                    </a:p>
                  </a:txBody>
                  <a:tcPr marL="5207" marR="5207" marT="5207" marB="0" anchor="b"/>
                </a:tc>
                <a:tc>
                  <a:txBody>
                    <a:bodyPr/>
                    <a:lstStyle/>
                    <a:p>
                      <a:pPr algn="ctr" fontAlgn="b"/>
                      <a:r>
                        <a:rPr lang="en-US" sz="1100" b="1" u="none" strike="noStrike" dirty="0">
                          <a:effectLst/>
                        </a:rPr>
                        <a:t>Current Player</a:t>
                      </a:r>
                      <a:endParaRPr lang="en-US" sz="1100" b="1" i="0" u="none" strike="noStrike" dirty="0">
                        <a:solidFill>
                          <a:srgbClr val="000000"/>
                        </a:solidFill>
                        <a:effectLst/>
                        <a:latin typeface="Times New Roman" panose="02020603050405020304" pitchFamily="18" charset="0"/>
                      </a:endParaRPr>
                    </a:p>
                  </a:txBody>
                  <a:tcPr marL="5207" marR="5207" marT="5207" marB="0" anchor="b"/>
                </a:tc>
                <a:extLst>
                  <a:ext uri="{0D108BD9-81ED-4DB2-BD59-A6C34878D82A}">
                    <a16:rowId xmlns:a16="http://schemas.microsoft.com/office/drawing/2014/main" val="1351741198"/>
                  </a:ext>
                </a:extLst>
              </a:tr>
              <a:tr h="196542">
                <a:tc>
                  <a:txBody>
                    <a:bodyPr/>
                    <a:lstStyle/>
                    <a:p>
                      <a:pPr algn="ctr" fontAlgn="b"/>
                      <a:r>
                        <a:rPr lang="en-US" sz="1200" b="1" u="none" strike="noStrike" dirty="0">
                          <a:effectLst/>
                        </a:rPr>
                        <a:t>32</a:t>
                      </a:r>
                      <a:endParaRPr lang="en-US" sz="1200" b="1" i="0" u="none" strike="noStrike" dirty="0">
                        <a:solidFill>
                          <a:srgbClr val="000000"/>
                        </a:solidFill>
                        <a:effectLst/>
                        <a:latin typeface="Times New Roman" panose="02020603050405020304" pitchFamily="18" charset="0"/>
                      </a:endParaRPr>
                    </a:p>
                  </a:txBody>
                  <a:tcPr marL="5207" marR="5207" marT="5207" marB="0" anchor="b"/>
                </a:tc>
                <a:tc>
                  <a:txBody>
                    <a:bodyPr/>
                    <a:lstStyle/>
                    <a:p>
                      <a:pPr algn="ctr" fontAlgn="b"/>
                      <a:r>
                        <a:rPr lang="en-US" sz="1100" b="1" u="none" strike="noStrike">
                          <a:effectLst/>
                        </a:rPr>
                        <a:t>Jason Kidd</a:t>
                      </a:r>
                      <a:endParaRPr lang="en-US" sz="1100" b="1" i="0" u="none" strike="noStrike">
                        <a:solidFill>
                          <a:srgbClr val="000000"/>
                        </a:solidFill>
                        <a:effectLst/>
                        <a:latin typeface="Times New Roman" panose="02020603050405020304" pitchFamily="18" charset="0"/>
                      </a:endParaRPr>
                    </a:p>
                  </a:txBody>
                  <a:tcPr marL="5207" marR="5207" marT="5207" marB="0" anchor="b"/>
                </a:tc>
                <a:tc>
                  <a:txBody>
                    <a:bodyPr/>
                    <a:lstStyle/>
                    <a:p>
                      <a:pPr algn="ctr" fontAlgn="b"/>
                      <a:r>
                        <a:rPr lang="en-US" sz="1100" b="1" u="none" strike="noStrike">
                          <a:effectLst/>
                        </a:rPr>
                        <a:t>Yes</a:t>
                      </a:r>
                      <a:endParaRPr lang="en-US" sz="1100" b="1" i="0" u="none" strike="noStrike">
                        <a:solidFill>
                          <a:srgbClr val="000000"/>
                        </a:solidFill>
                        <a:effectLst/>
                        <a:latin typeface="Times New Roman" panose="02020603050405020304" pitchFamily="18" charset="0"/>
                      </a:endParaRPr>
                    </a:p>
                  </a:txBody>
                  <a:tcPr marL="5207" marR="5207" marT="5207" marB="0" anchor="b"/>
                </a:tc>
                <a:extLst>
                  <a:ext uri="{0D108BD9-81ED-4DB2-BD59-A6C34878D82A}">
                    <a16:rowId xmlns:a16="http://schemas.microsoft.com/office/drawing/2014/main" val="2829169853"/>
                  </a:ext>
                </a:extLst>
              </a:tr>
              <a:tr h="196542">
                <a:tc>
                  <a:txBody>
                    <a:bodyPr/>
                    <a:lstStyle/>
                    <a:p>
                      <a:pPr algn="ctr" fontAlgn="b"/>
                      <a:r>
                        <a:rPr lang="en-US" sz="1200" b="1" u="none" strike="noStrike">
                          <a:effectLst/>
                        </a:rPr>
                        <a:t>33</a:t>
                      </a:r>
                      <a:endParaRPr lang="en-US" sz="1200" b="1" i="0" u="none" strike="noStrike">
                        <a:solidFill>
                          <a:srgbClr val="000000"/>
                        </a:solidFill>
                        <a:effectLst/>
                        <a:latin typeface="Times New Roman" panose="02020603050405020304" pitchFamily="18" charset="0"/>
                      </a:endParaRPr>
                    </a:p>
                  </a:txBody>
                  <a:tcPr marL="5207" marR="5207" marT="5207" marB="0" anchor="b"/>
                </a:tc>
                <a:tc>
                  <a:txBody>
                    <a:bodyPr/>
                    <a:lstStyle/>
                    <a:p>
                      <a:pPr algn="ctr" fontAlgn="b"/>
                      <a:r>
                        <a:rPr lang="en-US" sz="1100" b="1" u="none" strike="noStrike">
                          <a:effectLst/>
                        </a:rPr>
                        <a:t>Bob Pettit </a:t>
                      </a:r>
                      <a:endParaRPr lang="en-US" sz="1100" b="1" i="0" u="none" strike="noStrike">
                        <a:solidFill>
                          <a:srgbClr val="000000"/>
                        </a:solidFill>
                        <a:effectLst/>
                        <a:latin typeface="Times New Roman" panose="02020603050405020304" pitchFamily="18" charset="0"/>
                      </a:endParaRPr>
                    </a:p>
                  </a:txBody>
                  <a:tcPr marL="5207" marR="5207" marT="5207" marB="0" anchor="b"/>
                </a:tc>
                <a:tc>
                  <a:txBody>
                    <a:bodyPr/>
                    <a:lstStyle/>
                    <a:p>
                      <a:pPr algn="ctr" fontAlgn="b"/>
                      <a:r>
                        <a:rPr lang="en-US" sz="1100" b="1" u="none" strike="noStrike">
                          <a:effectLst/>
                        </a:rPr>
                        <a:t>Yes</a:t>
                      </a:r>
                      <a:endParaRPr lang="en-US" sz="1100" b="1" i="0" u="none" strike="noStrike">
                        <a:solidFill>
                          <a:srgbClr val="000000"/>
                        </a:solidFill>
                        <a:effectLst/>
                        <a:latin typeface="Times New Roman" panose="02020603050405020304" pitchFamily="18" charset="0"/>
                      </a:endParaRPr>
                    </a:p>
                  </a:txBody>
                  <a:tcPr marL="5207" marR="5207" marT="5207" marB="0" anchor="b"/>
                </a:tc>
                <a:extLst>
                  <a:ext uri="{0D108BD9-81ED-4DB2-BD59-A6C34878D82A}">
                    <a16:rowId xmlns:a16="http://schemas.microsoft.com/office/drawing/2014/main" val="499432926"/>
                  </a:ext>
                </a:extLst>
              </a:tr>
              <a:tr h="196542">
                <a:tc>
                  <a:txBody>
                    <a:bodyPr/>
                    <a:lstStyle/>
                    <a:p>
                      <a:pPr algn="ctr" fontAlgn="b"/>
                      <a:r>
                        <a:rPr lang="en-US" sz="1200" b="1" u="none" strike="noStrike" dirty="0">
                          <a:effectLst/>
                        </a:rPr>
                        <a:t>34</a:t>
                      </a:r>
                      <a:endParaRPr lang="en-US" sz="1200" b="1" i="0" u="none" strike="noStrike" dirty="0">
                        <a:solidFill>
                          <a:srgbClr val="000000"/>
                        </a:solidFill>
                        <a:effectLst/>
                        <a:latin typeface="Times New Roman" panose="02020603050405020304" pitchFamily="18" charset="0"/>
                      </a:endParaRPr>
                    </a:p>
                  </a:txBody>
                  <a:tcPr marL="5207" marR="5207" marT="5207" marB="0" anchor="b"/>
                </a:tc>
                <a:tc>
                  <a:txBody>
                    <a:bodyPr/>
                    <a:lstStyle/>
                    <a:p>
                      <a:pPr algn="ctr" fontAlgn="b"/>
                      <a:r>
                        <a:rPr lang="en-US" sz="1100" b="1" u="none" strike="noStrike">
                          <a:effectLst/>
                        </a:rPr>
                        <a:t>Clyde Drexler </a:t>
                      </a:r>
                      <a:endParaRPr lang="en-US" sz="1100" b="1" i="0" u="none" strike="noStrike">
                        <a:solidFill>
                          <a:srgbClr val="000000"/>
                        </a:solidFill>
                        <a:effectLst/>
                        <a:latin typeface="Times New Roman" panose="02020603050405020304" pitchFamily="18" charset="0"/>
                      </a:endParaRPr>
                    </a:p>
                  </a:txBody>
                  <a:tcPr marL="5207" marR="5207" marT="5207" marB="0" anchor="b"/>
                </a:tc>
                <a:tc>
                  <a:txBody>
                    <a:bodyPr/>
                    <a:lstStyle/>
                    <a:p>
                      <a:pPr algn="ctr" fontAlgn="b"/>
                      <a:r>
                        <a:rPr lang="en-US" sz="1100" b="1" u="none" strike="noStrike">
                          <a:effectLst/>
                        </a:rPr>
                        <a:t>Yes</a:t>
                      </a:r>
                      <a:endParaRPr lang="en-US" sz="1100" b="1" i="0" u="none" strike="noStrike">
                        <a:solidFill>
                          <a:srgbClr val="000000"/>
                        </a:solidFill>
                        <a:effectLst/>
                        <a:latin typeface="Times New Roman" panose="02020603050405020304" pitchFamily="18" charset="0"/>
                      </a:endParaRPr>
                    </a:p>
                  </a:txBody>
                  <a:tcPr marL="5207" marR="5207" marT="5207" marB="0" anchor="b"/>
                </a:tc>
                <a:extLst>
                  <a:ext uri="{0D108BD9-81ED-4DB2-BD59-A6C34878D82A}">
                    <a16:rowId xmlns:a16="http://schemas.microsoft.com/office/drawing/2014/main" val="1977840200"/>
                  </a:ext>
                </a:extLst>
              </a:tr>
              <a:tr h="196542">
                <a:tc>
                  <a:txBody>
                    <a:bodyPr/>
                    <a:lstStyle/>
                    <a:p>
                      <a:pPr algn="ctr" fontAlgn="b"/>
                      <a:r>
                        <a:rPr lang="en-US" sz="1200" b="1" u="none" strike="noStrike" dirty="0">
                          <a:effectLst/>
                        </a:rPr>
                        <a:t>35</a:t>
                      </a:r>
                      <a:endParaRPr lang="en-US" sz="1200" b="1" i="0" u="none" strike="noStrike" dirty="0">
                        <a:solidFill>
                          <a:srgbClr val="000000"/>
                        </a:solidFill>
                        <a:effectLst/>
                        <a:latin typeface="Times New Roman" panose="02020603050405020304" pitchFamily="18" charset="0"/>
                      </a:endParaRPr>
                    </a:p>
                  </a:txBody>
                  <a:tcPr marL="5207" marR="5207" marT="5207" marB="0" anchor="b"/>
                </a:tc>
                <a:tc>
                  <a:txBody>
                    <a:bodyPr/>
                    <a:lstStyle/>
                    <a:p>
                      <a:pPr algn="ctr" fontAlgn="b"/>
                      <a:r>
                        <a:rPr lang="en-US" sz="1100" b="1" u="none" strike="noStrike" dirty="0">
                          <a:effectLst/>
                        </a:rPr>
                        <a:t>Adrian Dantley </a:t>
                      </a:r>
                      <a:endParaRPr lang="en-US" sz="1100" b="1" i="0" u="none" strike="noStrike" dirty="0">
                        <a:solidFill>
                          <a:srgbClr val="000000"/>
                        </a:solidFill>
                        <a:effectLst/>
                        <a:latin typeface="Times New Roman" panose="02020603050405020304" pitchFamily="18" charset="0"/>
                      </a:endParaRPr>
                    </a:p>
                  </a:txBody>
                  <a:tcPr marL="5207" marR="5207" marT="5207" marB="0" anchor="b"/>
                </a:tc>
                <a:tc>
                  <a:txBody>
                    <a:bodyPr/>
                    <a:lstStyle/>
                    <a:p>
                      <a:pPr algn="ctr" fontAlgn="b"/>
                      <a:r>
                        <a:rPr lang="en-US" sz="1100" b="1" u="none" strike="noStrike">
                          <a:effectLst/>
                        </a:rPr>
                        <a:t>Yes</a:t>
                      </a:r>
                      <a:endParaRPr lang="en-US" sz="1100" b="1" i="0" u="none" strike="noStrike">
                        <a:solidFill>
                          <a:srgbClr val="000000"/>
                        </a:solidFill>
                        <a:effectLst/>
                        <a:latin typeface="Times New Roman" panose="02020603050405020304" pitchFamily="18" charset="0"/>
                      </a:endParaRPr>
                    </a:p>
                  </a:txBody>
                  <a:tcPr marL="5207" marR="5207" marT="5207" marB="0" anchor="b"/>
                </a:tc>
                <a:extLst>
                  <a:ext uri="{0D108BD9-81ED-4DB2-BD59-A6C34878D82A}">
                    <a16:rowId xmlns:a16="http://schemas.microsoft.com/office/drawing/2014/main" val="1408790540"/>
                  </a:ext>
                </a:extLst>
              </a:tr>
              <a:tr h="196542">
                <a:tc>
                  <a:txBody>
                    <a:bodyPr/>
                    <a:lstStyle/>
                    <a:p>
                      <a:pPr algn="ctr" fontAlgn="b"/>
                      <a:r>
                        <a:rPr lang="en-US" sz="1200" b="1" u="none" strike="noStrike" dirty="0">
                          <a:effectLst/>
                        </a:rPr>
                        <a:t>36</a:t>
                      </a:r>
                      <a:endParaRPr lang="en-US" sz="1200" b="1" i="0" u="none" strike="noStrike" dirty="0">
                        <a:solidFill>
                          <a:srgbClr val="000000"/>
                        </a:solidFill>
                        <a:effectLst/>
                        <a:latin typeface="Times New Roman" panose="02020603050405020304" pitchFamily="18" charset="0"/>
                      </a:endParaRPr>
                    </a:p>
                  </a:txBody>
                  <a:tcPr marL="5207" marR="5207" marT="5207" marB="0" anchor="b"/>
                </a:tc>
                <a:tc>
                  <a:txBody>
                    <a:bodyPr/>
                    <a:lstStyle/>
                    <a:p>
                      <a:pPr algn="ctr" fontAlgn="b"/>
                      <a:r>
                        <a:rPr lang="en-US" sz="1100" b="1" u="none" strike="noStrike">
                          <a:effectLst/>
                        </a:rPr>
                        <a:t>John Havlicek</a:t>
                      </a:r>
                      <a:endParaRPr lang="en-US" sz="1100" b="1" i="0" u="none" strike="noStrike">
                        <a:solidFill>
                          <a:srgbClr val="000000"/>
                        </a:solidFill>
                        <a:effectLst/>
                        <a:latin typeface="Times New Roman" panose="02020603050405020304" pitchFamily="18" charset="0"/>
                      </a:endParaRPr>
                    </a:p>
                  </a:txBody>
                  <a:tcPr marL="5207" marR="5207" marT="5207" marB="0" anchor="b"/>
                </a:tc>
                <a:tc>
                  <a:txBody>
                    <a:bodyPr/>
                    <a:lstStyle/>
                    <a:p>
                      <a:pPr algn="ctr" fontAlgn="b"/>
                      <a:r>
                        <a:rPr lang="en-US" sz="1100" b="1" u="none" strike="noStrike">
                          <a:effectLst/>
                        </a:rPr>
                        <a:t>Yes</a:t>
                      </a:r>
                      <a:endParaRPr lang="en-US" sz="1100" b="1" i="0" u="none" strike="noStrike">
                        <a:solidFill>
                          <a:srgbClr val="000000"/>
                        </a:solidFill>
                        <a:effectLst/>
                        <a:latin typeface="Times New Roman" panose="02020603050405020304" pitchFamily="18" charset="0"/>
                      </a:endParaRPr>
                    </a:p>
                  </a:txBody>
                  <a:tcPr marL="5207" marR="5207" marT="5207" marB="0" anchor="b"/>
                </a:tc>
                <a:extLst>
                  <a:ext uri="{0D108BD9-81ED-4DB2-BD59-A6C34878D82A}">
                    <a16:rowId xmlns:a16="http://schemas.microsoft.com/office/drawing/2014/main" val="3110430844"/>
                  </a:ext>
                </a:extLst>
              </a:tr>
              <a:tr h="196542">
                <a:tc>
                  <a:txBody>
                    <a:bodyPr/>
                    <a:lstStyle/>
                    <a:p>
                      <a:pPr algn="ctr" fontAlgn="b"/>
                      <a:r>
                        <a:rPr lang="en-US" sz="1200" b="1" u="none" strike="noStrike" dirty="0">
                          <a:effectLst/>
                        </a:rPr>
                        <a:t>37</a:t>
                      </a:r>
                      <a:endParaRPr lang="en-US" sz="1200" b="1" i="0" u="none" strike="noStrike" dirty="0">
                        <a:solidFill>
                          <a:srgbClr val="000000"/>
                        </a:solidFill>
                        <a:effectLst/>
                        <a:latin typeface="Times New Roman" panose="02020603050405020304" pitchFamily="18" charset="0"/>
                      </a:endParaRPr>
                    </a:p>
                  </a:txBody>
                  <a:tcPr marL="5207" marR="5207" marT="5207" marB="0" anchor="b"/>
                </a:tc>
                <a:tc>
                  <a:txBody>
                    <a:bodyPr/>
                    <a:lstStyle/>
                    <a:p>
                      <a:pPr algn="ctr" fontAlgn="b"/>
                      <a:r>
                        <a:rPr lang="en-US" sz="1100" b="1" u="none" strike="noStrike">
                          <a:effectLst/>
                        </a:rPr>
                        <a:t>Walt Bellamy</a:t>
                      </a:r>
                      <a:endParaRPr lang="en-US" sz="1100" b="1" i="0" u="none" strike="noStrike">
                        <a:solidFill>
                          <a:srgbClr val="000000"/>
                        </a:solidFill>
                        <a:effectLst/>
                        <a:latin typeface="Times New Roman" panose="02020603050405020304" pitchFamily="18" charset="0"/>
                      </a:endParaRPr>
                    </a:p>
                  </a:txBody>
                  <a:tcPr marL="5207" marR="5207" marT="5207" marB="0" anchor="b"/>
                </a:tc>
                <a:tc>
                  <a:txBody>
                    <a:bodyPr/>
                    <a:lstStyle/>
                    <a:p>
                      <a:pPr algn="ctr" fontAlgn="b"/>
                      <a:r>
                        <a:rPr lang="en-US" sz="1100" b="1" u="none" strike="noStrike">
                          <a:effectLst/>
                        </a:rPr>
                        <a:t>Yes</a:t>
                      </a:r>
                      <a:endParaRPr lang="en-US" sz="1100" b="1" i="0" u="none" strike="noStrike">
                        <a:solidFill>
                          <a:srgbClr val="000000"/>
                        </a:solidFill>
                        <a:effectLst/>
                        <a:latin typeface="Times New Roman" panose="02020603050405020304" pitchFamily="18" charset="0"/>
                      </a:endParaRPr>
                    </a:p>
                  </a:txBody>
                  <a:tcPr marL="5207" marR="5207" marT="5207" marB="0" anchor="b"/>
                </a:tc>
                <a:extLst>
                  <a:ext uri="{0D108BD9-81ED-4DB2-BD59-A6C34878D82A}">
                    <a16:rowId xmlns:a16="http://schemas.microsoft.com/office/drawing/2014/main" val="430812537"/>
                  </a:ext>
                </a:extLst>
              </a:tr>
              <a:tr h="196542">
                <a:tc>
                  <a:txBody>
                    <a:bodyPr/>
                    <a:lstStyle/>
                    <a:p>
                      <a:pPr algn="ctr" fontAlgn="b"/>
                      <a:r>
                        <a:rPr lang="en-US" sz="1200" b="1" u="none" strike="noStrike" dirty="0">
                          <a:effectLst/>
                        </a:rPr>
                        <a:t>38</a:t>
                      </a:r>
                      <a:endParaRPr lang="en-US" sz="1200" b="1" i="0" u="none" strike="noStrike" dirty="0">
                        <a:solidFill>
                          <a:srgbClr val="000000"/>
                        </a:solidFill>
                        <a:effectLst/>
                        <a:latin typeface="Times New Roman" panose="02020603050405020304" pitchFamily="18" charset="0"/>
                      </a:endParaRPr>
                    </a:p>
                  </a:txBody>
                  <a:tcPr marL="5207" marR="5207" marT="5207" marB="0" anchor="b"/>
                </a:tc>
                <a:tc>
                  <a:txBody>
                    <a:bodyPr/>
                    <a:lstStyle/>
                    <a:p>
                      <a:pPr algn="ctr" fontAlgn="b"/>
                      <a:r>
                        <a:rPr lang="en-US" sz="1100" b="1" u="none" strike="noStrike">
                          <a:effectLst/>
                        </a:rPr>
                        <a:t>Steve Nash</a:t>
                      </a:r>
                      <a:endParaRPr lang="en-US" sz="1100" b="1" i="0" u="none" strike="noStrike">
                        <a:solidFill>
                          <a:srgbClr val="000000"/>
                        </a:solidFill>
                        <a:effectLst/>
                        <a:latin typeface="Times New Roman" panose="02020603050405020304" pitchFamily="18" charset="0"/>
                      </a:endParaRPr>
                    </a:p>
                  </a:txBody>
                  <a:tcPr marL="5207" marR="5207" marT="5207" marB="0" anchor="b"/>
                </a:tc>
                <a:tc>
                  <a:txBody>
                    <a:bodyPr/>
                    <a:lstStyle/>
                    <a:p>
                      <a:pPr algn="ctr" fontAlgn="b"/>
                      <a:r>
                        <a:rPr lang="en-US" sz="1100" b="1" u="none" strike="noStrike">
                          <a:effectLst/>
                        </a:rPr>
                        <a:t>Yes</a:t>
                      </a:r>
                      <a:endParaRPr lang="en-US" sz="1100" b="1" i="0" u="none" strike="noStrike">
                        <a:solidFill>
                          <a:srgbClr val="000000"/>
                        </a:solidFill>
                        <a:effectLst/>
                        <a:latin typeface="Times New Roman" panose="02020603050405020304" pitchFamily="18" charset="0"/>
                      </a:endParaRPr>
                    </a:p>
                  </a:txBody>
                  <a:tcPr marL="5207" marR="5207" marT="5207" marB="0" anchor="b"/>
                </a:tc>
                <a:extLst>
                  <a:ext uri="{0D108BD9-81ED-4DB2-BD59-A6C34878D82A}">
                    <a16:rowId xmlns:a16="http://schemas.microsoft.com/office/drawing/2014/main" val="2394649766"/>
                  </a:ext>
                </a:extLst>
              </a:tr>
              <a:tr h="196542">
                <a:tc>
                  <a:txBody>
                    <a:bodyPr/>
                    <a:lstStyle/>
                    <a:p>
                      <a:pPr algn="ctr" fontAlgn="b"/>
                      <a:r>
                        <a:rPr lang="en-US" sz="1200" b="1" u="none" strike="noStrike">
                          <a:effectLst/>
                        </a:rPr>
                        <a:t>39</a:t>
                      </a:r>
                      <a:endParaRPr lang="en-US" sz="1200" b="1" i="0" u="none" strike="noStrike">
                        <a:solidFill>
                          <a:srgbClr val="000000"/>
                        </a:solidFill>
                        <a:effectLst/>
                        <a:latin typeface="Times New Roman" panose="02020603050405020304" pitchFamily="18" charset="0"/>
                      </a:endParaRPr>
                    </a:p>
                  </a:txBody>
                  <a:tcPr marL="5207" marR="5207" marT="5207" marB="0" anchor="b"/>
                </a:tc>
                <a:tc>
                  <a:txBody>
                    <a:bodyPr/>
                    <a:lstStyle/>
                    <a:p>
                      <a:pPr algn="ctr" fontAlgn="b"/>
                      <a:r>
                        <a:rPr lang="en-US" sz="1100" b="1" u="none" strike="noStrike">
                          <a:effectLst/>
                        </a:rPr>
                        <a:t>Patrick Ewing </a:t>
                      </a:r>
                      <a:endParaRPr lang="en-US" sz="1100" b="1" i="0" u="none" strike="noStrike">
                        <a:solidFill>
                          <a:srgbClr val="000000"/>
                        </a:solidFill>
                        <a:effectLst/>
                        <a:latin typeface="Times New Roman" panose="02020603050405020304" pitchFamily="18" charset="0"/>
                      </a:endParaRPr>
                    </a:p>
                  </a:txBody>
                  <a:tcPr marL="5207" marR="5207" marT="5207" marB="0" anchor="b"/>
                </a:tc>
                <a:tc>
                  <a:txBody>
                    <a:bodyPr/>
                    <a:lstStyle/>
                    <a:p>
                      <a:pPr algn="ctr" fontAlgn="b"/>
                      <a:r>
                        <a:rPr lang="en-US" sz="1100" b="1" u="none" strike="noStrike">
                          <a:effectLst/>
                        </a:rPr>
                        <a:t>Yes</a:t>
                      </a:r>
                      <a:endParaRPr lang="en-US" sz="1100" b="1" i="0" u="none" strike="noStrike">
                        <a:solidFill>
                          <a:srgbClr val="000000"/>
                        </a:solidFill>
                        <a:effectLst/>
                        <a:latin typeface="Times New Roman" panose="02020603050405020304" pitchFamily="18" charset="0"/>
                      </a:endParaRPr>
                    </a:p>
                  </a:txBody>
                  <a:tcPr marL="5207" marR="5207" marT="5207" marB="0" anchor="b"/>
                </a:tc>
                <a:extLst>
                  <a:ext uri="{0D108BD9-81ED-4DB2-BD59-A6C34878D82A}">
                    <a16:rowId xmlns:a16="http://schemas.microsoft.com/office/drawing/2014/main" val="2056604360"/>
                  </a:ext>
                </a:extLst>
              </a:tr>
              <a:tr h="192490">
                <a:tc>
                  <a:txBody>
                    <a:bodyPr/>
                    <a:lstStyle/>
                    <a:p>
                      <a:pPr algn="ctr" fontAlgn="b"/>
                      <a:r>
                        <a:rPr lang="en-US" sz="1200" b="1" u="none" strike="noStrike" dirty="0">
                          <a:effectLst/>
                        </a:rPr>
                        <a:t>40</a:t>
                      </a:r>
                      <a:endParaRPr lang="en-US" sz="1200" b="1" i="0" u="none" strike="noStrike" dirty="0">
                        <a:solidFill>
                          <a:srgbClr val="000000"/>
                        </a:solidFill>
                        <a:effectLst/>
                        <a:latin typeface="Times New Roman" panose="02020603050405020304" pitchFamily="18" charset="0"/>
                      </a:endParaRPr>
                    </a:p>
                  </a:txBody>
                  <a:tcPr marL="5207" marR="5207" marT="5207" marB="0" anchor="b"/>
                </a:tc>
                <a:tc>
                  <a:txBody>
                    <a:bodyPr/>
                    <a:lstStyle/>
                    <a:p>
                      <a:pPr algn="ctr" fontAlgn="b"/>
                      <a:r>
                        <a:rPr lang="en-US" sz="1100" b="1" u="none" strike="noStrike" dirty="0">
                          <a:effectLst/>
                        </a:rPr>
                        <a:t>Vince Carter </a:t>
                      </a:r>
                      <a:endParaRPr lang="en-US" sz="1100" b="1" i="0" u="none" strike="noStrike" dirty="0">
                        <a:solidFill>
                          <a:srgbClr val="000000"/>
                        </a:solidFill>
                        <a:effectLst/>
                        <a:latin typeface="Times New Roman" panose="02020603050405020304" pitchFamily="18" charset="0"/>
                      </a:endParaRPr>
                    </a:p>
                  </a:txBody>
                  <a:tcPr marL="5207" marR="5207" marT="5207" marB="0" anchor="b"/>
                </a:tc>
                <a:tc>
                  <a:txBody>
                    <a:bodyPr/>
                    <a:lstStyle/>
                    <a:p>
                      <a:pPr algn="ctr" fontAlgn="b"/>
                      <a:r>
                        <a:rPr lang="en-US" sz="1100" b="1" u="none" strike="noStrike" dirty="0">
                          <a:effectLst/>
                        </a:rPr>
                        <a:t>Not Yet Eligible </a:t>
                      </a:r>
                      <a:endParaRPr lang="en-US" sz="1100" b="1" i="0" u="none" strike="noStrike" dirty="0">
                        <a:solidFill>
                          <a:srgbClr val="000000"/>
                        </a:solidFill>
                        <a:effectLst/>
                        <a:latin typeface="Times New Roman" panose="02020603050405020304" pitchFamily="18" charset="0"/>
                      </a:endParaRPr>
                    </a:p>
                  </a:txBody>
                  <a:tcPr marL="5207" marR="5207" marT="5207" marB="0" anchor="b"/>
                </a:tc>
                <a:extLst>
                  <a:ext uri="{0D108BD9-81ED-4DB2-BD59-A6C34878D82A}">
                    <a16:rowId xmlns:a16="http://schemas.microsoft.com/office/drawing/2014/main" val="1159202319"/>
                  </a:ext>
                </a:extLst>
              </a:tr>
              <a:tr h="196542">
                <a:tc>
                  <a:txBody>
                    <a:bodyPr/>
                    <a:lstStyle/>
                    <a:p>
                      <a:pPr algn="ctr" fontAlgn="b"/>
                      <a:r>
                        <a:rPr lang="en-US" sz="1200" b="1" u="none" strike="noStrike">
                          <a:effectLst/>
                        </a:rPr>
                        <a:t>41</a:t>
                      </a:r>
                      <a:endParaRPr lang="en-US" sz="1200" b="1" i="0" u="none" strike="noStrike">
                        <a:solidFill>
                          <a:srgbClr val="000000"/>
                        </a:solidFill>
                        <a:effectLst/>
                        <a:latin typeface="Times New Roman" panose="02020603050405020304" pitchFamily="18" charset="0"/>
                      </a:endParaRPr>
                    </a:p>
                  </a:txBody>
                  <a:tcPr marL="5207" marR="5207" marT="5207" marB="0" anchor="b"/>
                </a:tc>
                <a:tc>
                  <a:txBody>
                    <a:bodyPr/>
                    <a:lstStyle/>
                    <a:p>
                      <a:pPr algn="ctr" fontAlgn="b"/>
                      <a:r>
                        <a:rPr lang="en-US" sz="1100" b="1" u="none" strike="noStrike">
                          <a:effectLst/>
                        </a:rPr>
                        <a:t>Scottie Pippen </a:t>
                      </a:r>
                      <a:endParaRPr lang="en-US" sz="1100" b="1" i="0" u="none" strike="noStrike">
                        <a:solidFill>
                          <a:srgbClr val="000000"/>
                        </a:solidFill>
                        <a:effectLst/>
                        <a:latin typeface="Times New Roman" panose="02020603050405020304" pitchFamily="18" charset="0"/>
                      </a:endParaRPr>
                    </a:p>
                  </a:txBody>
                  <a:tcPr marL="5207" marR="5207" marT="5207" marB="0" anchor="b"/>
                </a:tc>
                <a:tc>
                  <a:txBody>
                    <a:bodyPr/>
                    <a:lstStyle/>
                    <a:p>
                      <a:pPr algn="ctr" fontAlgn="b"/>
                      <a:r>
                        <a:rPr lang="en-US" sz="1100" b="1" u="none" strike="noStrike">
                          <a:effectLst/>
                        </a:rPr>
                        <a:t>Yes</a:t>
                      </a:r>
                      <a:endParaRPr lang="en-US" sz="1100" b="1" i="0" u="none" strike="noStrike">
                        <a:solidFill>
                          <a:srgbClr val="000000"/>
                        </a:solidFill>
                        <a:effectLst/>
                        <a:latin typeface="Times New Roman" panose="02020603050405020304" pitchFamily="18" charset="0"/>
                      </a:endParaRPr>
                    </a:p>
                  </a:txBody>
                  <a:tcPr marL="5207" marR="5207" marT="5207" marB="0" anchor="b"/>
                </a:tc>
                <a:extLst>
                  <a:ext uri="{0D108BD9-81ED-4DB2-BD59-A6C34878D82A}">
                    <a16:rowId xmlns:a16="http://schemas.microsoft.com/office/drawing/2014/main" val="590555109"/>
                  </a:ext>
                </a:extLst>
              </a:tr>
              <a:tr h="196542">
                <a:tc>
                  <a:txBody>
                    <a:bodyPr/>
                    <a:lstStyle/>
                    <a:p>
                      <a:pPr algn="ctr" fontAlgn="b"/>
                      <a:r>
                        <a:rPr lang="en-US" sz="1200" b="1" u="none" strike="noStrike" dirty="0">
                          <a:effectLst/>
                        </a:rPr>
                        <a:t>42</a:t>
                      </a:r>
                      <a:endParaRPr lang="en-US" sz="1200" b="1" i="0" u="none" strike="noStrike" dirty="0">
                        <a:solidFill>
                          <a:srgbClr val="000000"/>
                        </a:solidFill>
                        <a:effectLst/>
                        <a:latin typeface="Times New Roman" panose="02020603050405020304" pitchFamily="18" charset="0"/>
                      </a:endParaRPr>
                    </a:p>
                  </a:txBody>
                  <a:tcPr marL="5207" marR="5207" marT="5207" marB="0" anchor="b"/>
                </a:tc>
                <a:tc>
                  <a:txBody>
                    <a:bodyPr/>
                    <a:lstStyle/>
                    <a:p>
                      <a:pPr algn="ctr" fontAlgn="b"/>
                      <a:r>
                        <a:rPr lang="en-US" sz="1100" b="1" u="none" strike="noStrike">
                          <a:effectLst/>
                        </a:rPr>
                        <a:t>Shawn Marion</a:t>
                      </a:r>
                      <a:endParaRPr lang="en-US" sz="1100" b="1" i="0" u="none" strike="noStrike">
                        <a:solidFill>
                          <a:srgbClr val="000000"/>
                        </a:solidFill>
                        <a:effectLst/>
                        <a:latin typeface="Times New Roman" panose="02020603050405020304" pitchFamily="18" charset="0"/>
                      </a:endParaRPr>
                    </a:p>
                  </a:txBody>
                  <a:tcPr marL="5207" marR="5207" marT="5207" marB="0" anchor="b"/>
                </a:tc>
                <a:tc>
                  <a:txBody>
                    <a:bodyPr/>
                    <a:lstStyle/>
                    <a:p>
                      <a:pPr algn="ctr" fontAlgn="b"/>
                      <a:r>
                        <a:rPr lang="en-US" sz="1100" b="1" u="none" strike="noStrike">
                          <a:effectLst/>
                        </a:rPr>
                        <a:t>No</a:t>
                      </a:r>
                      <a:endParaRPr lang="en-US" sz="1100" b="1" i="0" u="none" strike="noStrike">
                        <a:solidFill>
                          <a:srgbClr val="000000"/>
                        </a:solidFill>
                        <a:effectLst/>
                        <a:latin typeface="Times New Roman" panose="02020603050405020304" pitchFamily="18" charset="0"/>
                      </a:endParaRPr>
                    </a:p>
                  </a:txBody>
                  <a:tcPr marL="5207" marR="5207" marT="5207" marB="0" anchor="b"/>
                </a:tc>
                <a:extLst>
                  <a:ext uri="{0D108BD9-81ED-4DB2-BD59-A6C34878D82A}">
                    <a16:rowId xmlns:a16="http://schemas.microsoft.com/office/drawing/2014/main" val="1374859401"/>
                  </a:ext>
                </a:extLst>
              </a:tr>
              <a:tr h="196542">
                <a:tc>
                  <a:txBody>
                    <a:bodyPr/>
                    <a:lstStyle/>
                    <a:p>
                      <a:pPr algn="ctr" fontAlgn="b"/>
                      <a:r>
                        <a:rPr lang="en-US" sz="1200" b="1" u="none" strike="noStrike" dirty="0">
                          <a:effectLst/>
                        </a:rPr>
                        <a:t>43</a:t>
                      </a:r>
                      <a:endParaRPr lang="en-US" sz="1200" b="1" i="0" u="none" strike="noStrike" dirty="0">
                        <a:solidFill>
                          <a:srgbClr val="000000"/>
                        </a:solidFill>
                        <a:effectLst/>
                        <a:latin typeface="Times New Roman" panose="02020603050405020304" pitchFamily="18" charset="0"/>
                      </a:endParaRPr>
                    </a:p>
                  </a:txBody>
                  <a:tcPr marL="5207" marR="5207" marT="5207" marB="0" anchor="b"/>
                </a:tc>
                <a:tc>
                  <a:txBody>
                    <a:bodyPr/>
                    <a:lstStyle/>
                    <a:p>
                      <a:pPr algn="ctr" fontAlgn="b"/>
                      <a:r>
                        <a:rPr lang="en-US" sz="1100" b="1" u="none" strike="noStrike">
                          <a:effectLst/>
                        </a:rPr>
                        <a:t>Chauncey Billups</a:t>
                      </a:r>
                      <a:endParaRPr lang="en-US" sz="1100" b="1" i="0" u="none" strike="noStrike">
                        <a:solidFill>
                          <a:srgbClr val="000000"/>
                        </a:solidFill>
                        <a:effectLst/>
                        <a:latin typeface="Times New Roman" panose="02020603050405020304" pitchFamily="18" charset="0"/>
                      </a:endParaRPr>
                    </a:p>
                  </a:txBody>
                  <a:tcPr marL="5207" marR="5207" marT="5207" marB="0" anchor="b"/>
                </a:tc>
                <a:tc>
                  <a:txBody>
                    <a:bodyPr/>
                    <a:lstStyle/>
                    <a:p>
                      <a:pPr algn="ctr" fontAlgn="b"/>
                      <a:r>
                        <a:rPr lang="en-US" sz="1100" b="1" u="none" strike="noStrike">
                          <a:effectLst/>
                        </a:rPr>
                        <a:t>No</a:t>
                      </a:r>
                      <a:endParaRPr lang="en-US" sz="1100" b="1" i="0" u="none" strike="noStrike">
                        <a:solidFill>
                          <a:srgbClr val="000000"/>
                        </a:solidFill>
                        <a:effectLst/>
                        <a:latin typeface="Times New Roman" panose="02020603050405020304" pitchFamily="18" charset="0"/>
                      </a:endParaRPr>
                    </a:p>
                  </a:txBody>
                  <a:tcPr marL="5207" marR="5207" marT="5207" marB="0" anchor="b"/>
                </a:tc>
                <a:extLst>
                  <a:ext uri="{0D108BD9-81ED-4DB2-BD59-A6C34878D82A}">
                    <a16:rowId xmlns:a16="http://schemas.microsoft.com/office/drawing/2014/main" val="451137559"/>
                  </a:ext>
                </a:extLst>
              </a:tr>
              <a:tr h="196542">
                <a:tc>
                  <a:txBody>
                    <a:bodyPr/>
                    <a:lstStyle/>
                    <a:p>
                      <a:pPr algn="ctr" fontAlgn="b"/>
                      <a:r>
                        <a:rPr lang="en-US" sz="1200" b="1" u="none" strike="noStrike" dirty="0">
                          <a:effectLst/>
                        </a:rPr>
                        <a:t>44</a:t>
                      </a:r>
                      <a:endParaRPr lang="en-US" sz="1200" b="1" i="0" u="none" strike="noStrike" dirty="0">
                        <a:solidFill>
                          <a:srgbClr val="000000"/>
                        </a:solidFill>
                        <a:effectLst/>
                        <a:latin typeface="Times New Roman" panose="02020603050405020304" pitchFamily="18" charset="0"/>
                      </a:endParaRPr>
                    </a:p>
                  </a:txBody>
                  <a:tcPr marL="5207" marR="5207" marT="5207" marB="0" anchor="b"/>
                </a:tc>
                <a:tc>
                  <a:txBody>
                    <a:bodyPr/>
                    <a:lstStyle/>
                    <a:p>
                      <a:pPr algn="ctr" fontAlgn="b"/>
                      <a:r>
                        <a:rPr lang="en-US" sz="1100" b="1" u="none" strike="noStrike">
                          <a:effectLst/>
                        </a:rPr>
                        <a:t>Elvin Hayes </a:t>
                      </a:r>
                      <a:endParaRPr lang="en-US" sz="1100" b="1" i="0" u="none" strike="noStrike">
                        <a:solidFill>
                          <a:srgbClr val="000000"/>
                        </a:solidFill>
                        <a:effectLst/>
                        <a:latin typeface="Times New Roman" panose="02020603050405020304" pitchFamily="18" charset="0"/>
                      </a:endParaRPr>
                    </a:p>
                  </a:txBody>
                  <a:tcPr marL="5207" marR="5207" marT="5207" marB="0" anchor="b"/>
                </a:tc>
                <a:tc>
                  <a:txBody>
                    <a:bodyPr/>
                    <a:lstStyle/>
                    <a:p>
                      <a:pPr algn="ctr" fontAlgn="b"/>
                      <a:r>
                        <a:rPr lang="en-US" sz="1100" b="1" u="none" strike="noStrike">
                          <a:effectLst/>
                        </a:rPr>
                        <a:t>Yes</a:t>
                      </a:r>
                      <a:endParaRPr lang="en-US" sz="1100" b="1" i="0" u="none" strike="noStrike">
                        <a:solidFill>
                          <a:srgbClr val="000000"/>
                        </a:solidFill>
                        <a:effectLst/>
                        <a:latin typeface="Times New Roman" panose="02020603050405020304" pitchFamily="18" charset="0"/>
                      </a:endParaRPr>
                    </a:p>
                  </a:txBody>
                  <a:tcPr marL="5207" marR="5207" marT="5207" marB="0" anchor="b"/>
                </a:tc>
                <a:extLst>
                  <a:ext uri="{0D108BD9-81ED-4DB2-BD59-A6C34878D82A}">
                    <a16:rowId xmlns:a16="http://schemas.microsoft.com/office/drawing/2014/main" val="3691154030"/>
                  </a:ext>
                </a:extLst>
              </a:tr>
              <a:tr h="192490">
                <a:tc>
                  <a:txBody>
                    <a:bodyPr/>
                    <a:lstStyle/>
                    <a:p>
                      <a:pPr algn="ctr" fontAlgn="b"/>
                      <a:r>
                        <a:rPr lang="en-US" sz="1200" b="1" u="none" strike="noStrike" dirty="0">
                          <a:effectLst/>
                        </a:rPr>
                        <a:t>45</a:t>
                      </a:r>
                      <a:endParaRPr lang="en-US" sz="1200" b="1" i="0" u="none" strike="noStrike" dirty="0">
                        <a:solidFill>
                          <a:srgbClr val="000000"/>
                        </a:solidFill>
                        <a:effectLst/>
                        <a:latin typeface="Times New Roman" panose="02020603050405020304" pitchFamily="18" charset="0"/>
                      </a:endParaRPr>
                    </a:p>
                  </a:txBody>
                  <a:tcPr marL="5207" marR="5207" marT="5207" marB="0" anchor="b"/>
                </a:tc>
                <a:tc>
                  <a:txBody>
                    <a:bodyPr/>
                    <a:lstStyle/>
                    <a:p>
                      <a:pPr algn="ctr" fontAlgn="b"/>
                      <a:r>
                        <a:rPr lang="en-US" sz="1100" b="1" u="none" strike="noStrike" dirty="0">
                          <a:effectLst/>
                        </a:rPr>
                        <a:t>Dwayne Wade </a:t>
                      </a:r>
                      <a:endParaRPr lang="en-US" sz="1100" b="1" i="0" u="none" strike="noStrike" dirty="0">
                        <a:solidFill>
                          <a:srgbClr val="000000"/>
                        </a:solidFill>
                        <a:effectLst/>
                        <a:latin typeface="Times New Roman" panose="02020603050405020304" pitchFamily="18" charset="0"/>
                      </a:endParaRPr>
                    </a:p>
                  </a:txBody>
                  <a:tcPr marL="5207" marR="5207" marT="5207" marB="0" anchor="b"/>
                </a:tc>
                <a:tc>
                  <a:txBody>
                    <a:bodyPr/>
                    <a:lstStyle/>
                    <a:p>
                      <a:pPr algn="ctr" fontAlgn="b"/>
                      <a:r>
                        <a:rPr lang="en-US" sz="1100" b="1" u="none" strike="noStrike" dirty="0">
                          <a:effectLst/>
                        </a:rPr>
                        <a:t>Newly Eligible </a:t>
                      </a:r>
                      <a:endParaRPr lang="en-US" sz="1100" b="1" i="0" u="none" strike="noStrike" dirty="0">
                        <a:solidFill>
                          <a:srgbClr val="000000"/>
                        </a:solidFill>
                        <a:effectLst/>
                        <a:latin typeface="Times New Roman" panose="02020603050405020304" pitchFamily="18" charset="0"/>
                      </a:endParaRPr>
                    </a:p>
                  </a:txBody>
                  <a:tcPr marL="5207" marR="5207" marT="5207" marB="0" anchor="b"/>
                </a:tc>
                <a:extLst>
                  <a:ext uri="{0D108BD9-81ED-4DB2-BD59-A6C34878D82A}">
                    <a16:rowId xmlns:a16="http://schemas.microsoft.com/office/drawing/2014/main" val="3679868243"/>
                  </a:ext>
                </a:extLst>
              </a:tr>
              <a:tr h="196542">
                <a:tc>
                  <a:txBody>
                    <a:bodyPr/>
                    <a:lstStyle/>
                    <a:p>
                      <a:pPr algn="ctr" fontAlgn="b"/>
                      <a:r>
                        <a:rPr lang="en-US" sz="1200" b="1" u="none" strike="noStrike" dirty="0">
                          <a:solidFill>
                            <a:sysClr val="windowText" lastClr="000000"/>
                          </a:solidFill>
                          <a:effectLst/>
                        </a:rPr>
                        <a:t>46</a:t>
                      </a:r>
                      <a:endParaRPr lang="en-US" sz="1200" b="1" i="0" u="none" strike="noStrike" dirty="0">
                        <a:solidFill>
                          <a:sysClr val="windowText" lastClr="000000"/>
                        </a:solidFill>
                        <a:effectLst/>
                        <a:latin typeface="Times New Roman" panose="02020603050405020304" pitchFamily="18" charset="0"/>
                      </a:endParaRPr>
                    </a:p>
                  </a:txBody>
                  <a:tcPr marL="5207" marR="5207" marT="5207" marB="0" anchor="b"/>
                </a:tc>
                <a:tc>
                  <a:txBody>
                    <a:bodyPr/>
                    <a:lstStyle/>
                    <a:p>
                      <a:pPr algn="ctr" fontAlgn="b"/>
                      <a:r>
                        <a:rPr lang="en-US" sz="1100" b="1" u="none" strike="noStrike" dirty="0">
                          <a:solidFill>
                            <a:srgbClr val="FF0000"/>
                          </a:solidFill>
                          <a:effectLst/>
                        </a:rPr>
                        <a:t> </a:t>
                      </a:r>
                      <a:r>
                        <a:rPr lang="en-US" sz="1100" b="1" u="none" strike="noStrike" dirty="0">
                          <a:effectLst/>
                        </a:rPr>
                        <a:t>Stephen Curry </a:t>
                      </a:r>
                      <a:endParaRPr lang="en-US" sz="1100" b="1" i="0" u="none" strike="noStrike" dirty="0">
                        <a:solidFill>
                          <a:srgbClr val="FF0000"/>
                        </a:solidFill>
                        <a:effectLst/>
                        <a:latin typeface="Times New Roman" panose="02020603050405020304" pitchFamily="18" charset="0"/>
                      </a:endParaRPr>
                    </a:p>
                  </a:txBody>
                  <a:tcPr marL="5207" marR="5207" marT="5207" marB="0" anchor="b"/>
                </a:tc>
                <a:tc>
                  <a:txBody>
                    <a:bodyPr/>
                    <a:lstStyle/>
                    <a:p>
                      <a:pPr algn="ctr" fontAlgn="b"/>
                      <a:r>
                        <a:rPr lang="en-US" sz="1100" b="1" u="none" strike="noStrike" dirty="0">
                          <a:effectLst/>
                        </a:rPr>
                        <a:t>Current Player</a:t>
                      </a:r>
                      <a:endParaRPr lang="en-US" sz="1100" b="1" i="0" u="none" strike="noStrike" dirty="0">
                        <a:solidFill>
                          <a:srgbClr val="FF0000"/>
                        </a:solidFill>
                        <a:effectLst/>
                        <a:latin typeface="Times New Roman" panose="02020603050405020304" pitchFamily="18" charset="0"/>
                      </a:endParaRPr>
                    </a:p>
                  </a:txBody>
                  <a:tcPr marL="5207" marR="5207" marT="5207" marB="0" anchor="b"/>
                </a:tc>
                <a:extLst>
                  <a:ext uri="{0D108BD9-81ED-4DB2-BD59-A6C34878D82A}">
                    <a16:rowId xmlns:a16="http://schemas.microsoft.com/office/drawing/2014/main" val="4200189011"/>
                  </a:ext>
                </a:extLst>
              </a:tr>
              <a:tr h="196542">
                <a:tc>
                  <a:txBody>
                    <a:bodyPr/>
                    <a:lstStyle/>
                    <a:p>
                      <a:pPr algn="ctr" fontAlgn="b"/>
                      <a:r>
                        <a:rPr lang="en-US" sz="1200" b="1" u="none" strike="noStrike" dirty="0">
                          <a:solidFill>
                            <a:srgbClr val="FF0000"/>
                          </a:solidFill>
                          <a:effectLst/>
                        </a:rPr>
                        <a:t>47</a:t>
                      </a:r>
                      <a:endParaRPr lang="en-US" sz="1200" b="1" i="0" u="none" strike="noStrike" dirty="0">
                        <a:solidFill>
                          <a:srgbClr val="FF0000"/>
                        </a:solidFill>
                        <a:effectLst/>
                        <a:latin typeface="Times New Roman" panose="02020603050405020304" pitchFamily="18" charset="0"/>
                      </a:endParaRPr>
                    </a:p>
                  </a:txBody>
                  <a:tcPr marL="5207" marR="5207" marT="5207" marB="0" anchor="b"/>
                </a:tc>
                <a:tc>
                  <a:txBody>
                    <a:bodyPr/>
                    <a:lstStyle/>
                    <a:p>
                      <a:pPr algn="ctr" fontAlgn="b"/>
                      <a:r>
                        <a:rPr lang="en-US" sz="1100" b="1" u="none" strike="noStrike" dirty="0">
                          <a:solidFill>
                            <a:srgbClr val="FF0000"/>
                          </a:solidFill>
                          <a:effectLst/>
                        </a:rPr>
                        <a:t>Buck Williams</a:t>
                      </a:r>
                      <a:endParaRPr lang="en-US" sz="1100" b="1" i="0" u="none" strike="noStrike" dirty="0">
                        <a:solidFill>
                          <a:srgbClr val="000000"/>
                        </a:solidFill>
                        <a:effectLst/>
                        <a:latin typeface="Times New Roman" panose="02020603050405020304" pitchFamily="18" charset="0"/>
                      </a:endParaRPr>
                    </a:p>
                  </a:txBody>
                  <a:tcPr marL="5207" marR="5207" marT="5207" marB="0"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100" b="1" u="none" strike="noStrike" dirty="0">
                          <a:solidFill>
                            <a:srgbClr val="FF0000"/>
                          </a:solidFill>
                          <a:effectLst/>
                        </a:rPr>
                        <a:t>No</a:t>
                      </a:r>
                      <a:endParaRPr lang="en-US" sz="1100" b="1" i="0" u="none" strike="noStrike" dirty="0">
                        <a:solidFill>
                          <a:srgbClr val="FF0000"/>
                        </a:solidFill>
                        <a:effectLst/>
                        <a:latin typeface="Times New Roman" panose="02020603050405020304" pitchFamily="18" charset="0"/>
                      </a:endParaRPr>
                    </a:p>
                  </a:txBody>
                  <a:tcPr marL="5207" marR="5207" marT="5207" marB="0" anchor="b"/>
                </a:tc>
                <a:extLst>
                  <a:ext uri="{0D108BD9-81ED-4DB2-BD59-A6C34878D82A}">
                    <a16:rowId xmlns:a16="http://schemas.microsoft.com/office/drawing/2014/main" val="2480774300"/>
                  </a:ext>
                </a:extLst>
              </a:tr>
              <a:tr h="196542">
                <a:tc>
                  <a:txBody>
                    <a:bodyPr/>
                    <a:lstStyle/>
                    <a:p>
                      <a:pPr algn="ctr" fontAlgn="b"/>
                      <a:r>
                        <a:rPr lang="en-US" sz="1200" b="1" u="none" strike="noStrike" dirty="0">
                          <a:effectLst/>
                        </a:rPr>
                        <a:t>48</a:t>
                      </a:r>
                      <a:endParaRPr lang="en-US" sz="1200" b="1" i="0" u="none" strike="noStrike" dirty="0">
                        <a:solidFill>
                          <a:srgbClr val="000000"/>
                        </a:solidFill>
                        <a:effectLst/>
                        <a:latin typeface="Times New Roman" panose="02020603050405020304" pitchFamily="18" charset="0"/>
                      </a:endParaRPr>
                    </a:p>
                  </a:txBody>
                  <a:tcPr marL="5207" marR="5207" marT="5207" marB="0" anchor="b"/>
                </a:tc>
                <a:tc>
                  <a:txBody>
                    <a:bodyPr/>
                    <a:lstStyle/>
                    <a:p>
                      <a:pPr algn="ctr" fontAlgn="b"/>
                      <a:r>
                        <a:rPr lang="en-US" sz="1100" b="1" u="none" strike="noStrike">
                          <a:effectLst/>
                        </a:rPr>
                        <a:t>Horace Grant </a:t>
                      </a:r>
                      <a:endParaRPr lang="en-US" sz="1100" b="1" i="0" u="none" strike="noStrike">
                        <a:solidFill>
                          <a:srgbClr val="000000"/>
                        </a:solidFill>
                        <a:effectLst/>
                        <a:latin typeface="Times New Roman" panose="02020603050405020304" pitchFamily="18" charset="0"/>
                      </a:endParaRPr>
                    </a:p>
                  </a:txBody>
                  <a:tcPr marL="5207" marR="5207" marT="5207" marB="0" anchor="b"/>
                </a:tc>
                <a:tc>
                  <a:txBody>
                    <a:bodyPr/>
                    <a:lstStyle/>
                    <a:p>
                      <a:pPr algn="ctr" fontAlgn="b"/>
                      <a:r>
                        <a:rPr lang="en-US" sz="1100" b="1" u="none" strike="noStrike">
                          <a:effectLst/>
                        </a:rPr>
                        <a:t>No </a:t>
                      </a:r>
                      <a:endParaRPr lang="en-US" sz="1100" b="1" i="0" u="none" strike="noStrike">
                        <a:solidFill>
                          <a:srgbClr val="000000"/>
                        </a:solidFill>
                        <a:effectLst/>
                        <a:latin typeface="Times New Roman" panose="02020603050405020304" pitchFamily="18" charset="0"/>
                      </a:endParaRPr>
                    </a:p>
                  </a:txBody>
                  <a:tcPr marL="5207" marR="5207" marT="5207" marB="0" anchor="b"/>
                </a:tc>
                <a:extLst>
                  <a:ext uri="{0D108BD9-81ED-4DB2-BD59-A6C34878D82A}">
                    <a16:rowId xmlns:a16="http://schemas.microsoft.com/office/drawing/2014/main" val="4260572234"/>
                  </a:ext>
                </a:extLst>
              </a:tr>
              <a:tr h="196542">
                <a:tc>
                  <a:txBody>
                    <a:bodyPr/>
                    <a:lstStyle/>
                    <a:p>
                      <a:pPr algn="ctr" fontAlgn="b"/>
                      <a:r>
                        <a:rPr lang="en-US" sz="1200" b="1" u="none" strike="noStrike" dirty="0">
                          <a:effectLst/>
                        </a:rPr>
                        <a:t>49</a:t>
                      </a:r>
                      <a:endParaRPr lang="en-US" sz="1200" b="1" i="0" u="none" strike="noStrike" dirty="0">
                        <a:solidFill>
                          <a:srgbClr val="000000"/>
                        </a:solidFill>
                        <a:effectLst/>
                        <a:latin typeface="Times New Roman" panose="02020603050405020304" pitchFamily="18" charset="0"/>
                      </a:endParaRPr>
                    </a:p>
                  </a:txBody>
                  <a:tcPr marL="5207" marR="5207" marT="5207" marB="0" anchor="b"/>
                </a:tc>
                <a:tc>
                  <a:txBody>
                    <a:bodyPr/>
                    <a:lstStyle/>
                    <a:p>
                      <a:pPr algn="ctr" fontAlgn="b"/>
                      <a:r>
                        <a:rPr lang="en-US" sz="1100" b="1" u="none" strike="noStrike" dirty="0">
                          <a:effectLst/>
                        </a:rPr>
                        <a:t>Dominique Wilkins </a:t>
                      </a:r>
                      <a:endParaRPr lang="en-US" sz="1100" b="1" i="0" u="none" strike="noStrike" dirty="0">
                        <a:solidFill>
                          <a:srgbClr val="000000"/>
                        </a:solidFill>
                        <a:effectLst/>
                        <a:latin typeface="Times New Roman" panose="02020603050405020304" pitchFamily="18" charset="0"/>
                      </a:endParaRPr>
                    </a:p>
                  </a:txBody>
                  <a:tcPr marL="5207" marR="5207" marT="5207" marB="0" anchor="b"/>
                </a:tc>
                <a:tc>
                  <a:txBody>
                    <a:bodyPr/>
                    <a:lstStyle/>
                    <a:p>
                      <a:pPr algn="ctr" fontAlgn="b"/>
                      <a:r>
                        <a:rPr lang="en-US" sz="1100" b="1" u="none" strike="noStrike">
                          <a:effectLst/>
                        </a:rPr>
                        <a:t>Yes</a:t>
                      </a:r>
                      <a:endParaRPr lang="en-US" sz="1100" b="1" i="0" u="none" strike="noStrike">
                        <a:solidFill>
                          <a:srgbClr val="000000"/>
                        </a:solidFill>
                        <a:effectLst/>
                        <a:latin typeface="Times New Roman" panose="02020603050405020304" pitchFamily="18" charset="0"/>
                      </a:endParaRPr>
                    </a:p>
                  </a:txBody>
                  <a:tcPr marL="5207" marR="5207" marT="5207" marB="0" anchor="b"/>
                </a:tc>
                <a:extLst>
                  <a:ext uri="{0D108BD9-81ED-4DB2-BD59-A6C34878D82A}">
                    <a16:rowId xmlns:a16="http://schemas.microsoft.com/office/drawing/2014/main" val="3032355027"/>
                  </a:ext>
                </a:extLst>
              </a:tr>
              <a:tr h="196542">
                <a:tc>
                  <a:txBody>
                    <a:bodyPr/>
                    <a:lstStyle/>
                    <a:p>
                      <a:pPr algn="ctr" fontAlgn="b"/>
                      <a:r>
                        <a:rPr lang="en-US" sz="1200" b="1" u="none" strike="noStrike" dirty="0">
                          <a:effectLst/>
                        </a:rPr>
                        <a:t>50</a:t>
                      </a:r>
                      <a:endParaRPr lang="en-US" sz="1200" b="1" i="0" u="none" strike="noStrike" dirty="0">
                        <a:solidFill>
                          <a:srgbClr val="000000"/>
                        </a:solidFill>
                        <a:effectLst/>
                        <a:latin typeface="Times New Roman" panose="02020603050405020304" pitchFamily="18" charset="0"/>
                      </a:endParaRPr>
                    </a:p>
                  </a:txBody>
                  <a:tcPr marL="5207" marR="5207" marT="5207" marB="0" anchor="b"/>
                </a:tc>
                <a:tc>
                  <a:txBody>
                    <a:bodyPr/>
                    <a:lstStyle/>
                    <a:p>
                      <a:pPr algn="ctr" fontAlgn="b"/>
                      <a:r>
                        <a:rPr lang="en-US" sz="1100" b="1" u="none" strike="noStrike" dirty="0">
                          <a:effectLst/>
                        </a:rPr>
                        <a:t>Chet Walker </a:t>
                      </a:r>
                      <a:endParaRPr lang="en-US" sz="1100" b="1" i="0" u="none" strike="noStrike" dirty="0">
                        <a:solidFill>
                          <a:srgbClr val="000000"/>
                        </a:solidFill>
                        <a:effectLst/>
                        <a:latin typeface="Times New Roman" panose="02020603050405020304" pitchFamily="18" charset="0"/>
                      </a:endParaRPr>
                    </a:p>
                  </a:txBody>
                  <a:tcPr marL="5207" marR="5207" marT="5207" marB="0" anchor="b"/>
                </a:tc>
                <a:tc>
                  <a:txBody>
                    <a:bodyPr/>
                    <a:lstStyle/>
                    <a:p>
                      <a:pPr algn="ctr" fontAlgn="b"/>
                      <a:r>
                        <a:rPr lang="en-US" sz="1100" b="1" u="none" strike="noStrike" dirty="0">
                          <a:effectLst/>
                        </a:rPr>
                        <a:t>Yes</a:t>
                      </a:r>
                      <a:endParaRPr lang="en-US" sz="1100" b="1" i="0" u="none" strike="noStrike" dirty="0">
                        <a:solidFill>
                          <a:srgbClr val="000000"/>
                        </a:solidFill>
                        <a:effectLst/>
                        <a:latin typeface="Times New Roman" panose="02020603050405020304" pitchFamily="18" charset="0"/>
                      </a:endParaRPr>
                    </a:p>
                  </a:txBody>
                  <a:tcPr marL="5207" marR="5207" marT="5207" marB="0" anchor="b"/>
                </a:tc>
                <a:extLst>
                  <a:ext uri="{0D108BD9-81ED-4DB2-BD59-A6C34878D82A}">
                    <a16:rowId xmlns:a16="http://schemas.microsoft.com/office/drawing/2014/main" val="3865241162"/>
                  </a:ext>
                </a:extLst>
              </a:tr>
            </a:tbl>
          </a:graphicData>
        </a:graphic>
      </p:graphicFrame>
    </p:spTree>
    <p:extLst>
      <p:ext uri="{BB962C8B-B14F-4D97-AF65-F5344CB8AC3E}">
        <p14:creationId xmlns:p14="http://schemas.microsoft.com/office/powerpoint/2010/main" val="2635510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D2035A-A014-0B4C-BE46-D46C140A660F}"/>
              </a:ext>
            </a:extLst>
          </p:cNvPr>
          <p:cNvSpPr txBox="1"/>
          <p:nvPr/>
        </p:nvSpPr>
        <p:spPr>
          <a:xfrm>
            <a:off x="6281816" y="1617027"/>
            <a:ext cx="5790916" cy="41139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342900" indent="-342900">
              <a:spcAft>
                <a:spcPts val="1200"/>
              </a:spcAft>
              <a:buFont typeface="Arial" panose="020B0604020202020204" pitchFamily="34" charset="0"/>
              <a:buChar char="•"/>
            </a:pPr>
            <a:r>
              <a:rPr lang="en-US" dirty="0"/>
              <a:t>Buck Williams was one of the NBA’s </a:t>
            </a:r>
            <a:r>
              <a:rPr lang="en-US" u="sng" dirty="0"/>
              <a:t>greatest rebounders of all-time</a:t>
            </a:r>
            <a:r>
              <a:rPr lang="en-US" dirty="0"/>
              <a:t>, ranked 16</a:t>
            </a:r>
            <a:r>
              <a:rPr lang="en-US" baseline="30000" dirty="0"/>
              <a:t>th</a:t>
            </a:r>
            <a:r>
              <a:rPr lang="en-US" dirty="0"/>
              <a:t> in </a:t>
            </a:r>
            <a:r>
              <a:rPr lang="en-US"/>
              <a:t>Total </a:t>
            </a:r>
            <a:r>
              <a:rPr lang="en-US" dirty="0"/>
              <a:t>R</a:t>
            </a:r>
            <a:r>
              <a:rPr lang="en-US"/>
              <a:t>ebounds</a:t>
            </a:r>
            <a:r>
              <a:rPr lang="en-US" dirty="0"/>
              <a:t>, and throughout his career had a huge </a:t>
            </a:r>
            <a:r>
              <a:rPr lang="en-US" u="sng" dirty="0"/>
              <a:t>impact on his team’s ability to win</a:t>
            </a:r>
            <a:r>
              <a:rPr lang="en-US" dirty="0"/>
              <a:t>, </a:t>
            </a:r>
            <a:r>
              <a:rPr lang="en-US"/>
              <a:t>ranking 47</a:t>
            </a:r>
            <a:r>
              <a:rPr lang="en-US" baseline="30000"/>
              <a:t>th</a:t>
            </a:r>
            <a:r>
              <a:rPr lang="en-US"/>
              <a:t> </a:t>
            </a:r>
            <a:r>
              <a:rPr lang="en-US" dirty="0"/>
              <a:t>all-time in Win Shares.</a:t>
            </a:r>
          </a:p>
          <a:p>
            <a:pPr marL="342900" indent="-342900">
              <a:spcAft>
                <a:spcPts val="1200"/>
              </a:spcAft>
              <a:buFont typeface="Arial" panose="020B0604020202020204" pitchFamily="34" charset="0"/>
              <a:buChar char="•"/>
            </a:pPr>
            <a:r>
              <a:rPr lang="en-US" dirty="0"/>
              <a:t>He sits on the NBA Top 20 All-Time Total Rebounds List and the NBA Top 50 All-Time Win Shares List surrounded by players already in the Naismith Memorial Basketball Hall of Fame.</a:t>
            </a:r>
          </a:p>
          <a:p>
            <a:pPr marL="342900" indent="-342900">
              <a:spcAft>
                <a:spcPts val="1200"/>
              </a:spcAft>
              <a:buFont typeface="Arial" panose="020B0604020202020204" pitchFamily="34" charset="0"/>
              <a:buChar char="•"/>
            </a:pPr>
            <a:r>
              <a:rPr lang="en-US" dirty="0"/>
              <a:t>We believe that Buck’s sustained excellence over a seventeen year career make a clear case for his enshrinement into the Naismith Memorial Basketball Hall of Fame.</a:t>
            </a:r>
          </a:p>
        </p:txBody>
      </p:sp>
      <p:sp>
        <p:nvSpPr>
          <p:cNvPr id="3" name="Rectangle 2">
            <a:extLst>
              <a:ext uri="{FF2B5EF4-FFF2-40B4-BE49-F238E27FC236}">
                <a16:creationId xmlns:a16="http://schemas.microsoft.com/office/drawing/2014/main" id="{B2DCE978-1A40-3E4D-8970-6CDB315CD38A}"/>
              </a:ext>
            </a:extLst>
          </p:cNvPr>
          <p:cNvSpPr/>
          <p:nvPr/>
        </p:nvSpPr>
        <p:spPr>
          <a:xfrm>
            <a:off x="4721224" y="214563"/>
            <a:ext cx="2749551" cy="646331"/>
          </a:xfrm>
          <a:prstGeom prst="rect">
            <a:avLst/>
          </a:prstGeom>
        </p:spPr>
        <p:txBody>
          <a:bodyPr wrap="square">
            <a:spAutoFit/>
          </a:bodyPr>
          <a:lstStyle/>
          <a:p>
            <a:r>
              <a:rPr lang="en-US" sz="3600" b="1" cap="small" dirty="0">
                <a:solidFill>
                  <a:srgbClr val="FFFF00"/>
                </a:solidFill>
                <a:cs typeface="Times New Roman" panose="02020603050405020304" pitchFamily="18" charset="0"/>
              </a:rPr>
              <a:t>Conclusion</a:t>
            </a:r>
          </a:p>
        </p:txBody>
      </p:sp>
      <p:pic>
        <p:nvPicPr>
          <p:cNvPr id="5" name="Picture 4">
            <a:extLst>
              <a:ext uri="{FF2B5EF4-FFF2-40B4-BE49-F238E27FC236}">
                <a16:creationId xmlns:a16="http://schemas.microsoft.com/office/drawing/2014/main" id="{DC2DAD06-88C3-DA42-A33B-6C6091B32E58}"/>
              </a:ext>
            </a:extLst>
          </p:cNvPr>
          <p:cNvPicPr>
            <a:picLocks noChangeAspect="1"/>
          </p:cNvPicPr>
          <p:nvPr/>
        </p:nvPicPr>
        <p:blipFill>
          <a:blip r:embed="rId2"/>
          <a:stretch>
            <a:fillRect/>
          </a:stretch>
        </p:blipFill>
        <p:spPr>
          <a:xfrm>
            <a:off x="211419" y="1617027"/>
            <a:ext cx="5790916" cy="3940812"/>
          </a:xfrm>
          <a:prstGeom prst="rect">
            <a:avLst/>
          </a:prstGeom>
        </p:spPr>
      </p:pic>
      <p:sp>
        <p:nvSpPr>
          <p:cNvPr id="10" name="Footer Placeholder 9">
            <a:extLst>
              <a:ext uri="{FF2B5EF4-FFF2-40B4-BE49-F238E27FC236}">
                <a16:creationId xmlns:a16="http://schemas.microsoft.com/office/drawing/2014/main" id="{012493AF-2339-D84E-B149-B0BA44095062}"/>
              </a:ext>
            </a:extLst>
          </p:cNvPr>
          <p:cNvSpPr>
            <a:spLocks noGrp="1"/>
          </p:cNvSpPr>
          <p:nvPr>
            <p:ph type="ftr" sz="quarter" idx="11"/>
          </p:nvPr>
        </p:nvSpPr>
        <p:spPr>
          <a:xfrm>
            <a:off x="6869397" y="6492875"/>
            <a:ext cx="4294227" cy="365125"/>
          </a:xfrm>
        </p:spPr>
        <p:txBody>
          <a:bodyPr/>
          <a:lstStyle/>
          <a:p>
            <a:r>
              <a:rPr lang="en-US" b="1" dirty="0"/>
              <a:t>Sports Analytics Club Program - Fordham Preparatory School</a:t>
            </a:r>
          </a:p>
        </p:txBody>
      </p:sp>
      <p:sp>
        <p:nvSpPr>
          <p:cNvPr id="11" name="Slide Number Placeholder 10">
            <a:extLst>
              <a:ext uri="{FF2B5EF4-FFF2-40B4-BE49-F238E27FC236}">
                <a16:creationId xmlns:a16="http://schemas.microsoft.com/office/drawing/2014/main" id="{0B82071C-235D-9C46-80BB-3957BB063151}"/>
              </a:ext>
            </a:extLst>
          </p:cNvPr>
          <p:cNvSpPr>
            <a:spLocks noGrp="1"/>
          </p:cNvSpPr>
          <p:nvPr>
            <p:ph type="sldNum" sz="quarter" idx="12"/>
          </p:nvPr>
        </p:nvSpPr>
        <p:spPr/>
        <p:txBody>
          <a:bodyPr/>
          <a:lstStyle/>
          <a:p>
            <a:r>
              <a:rPr lang="en-US"/>
              <a:t>Page </a:t>
            </a:r>
            <a:fld id="{D57F1E4F-1CFF-5643-939E-217C01CDF565}" type="slidenum">
              <a:rPr lang="en-US" smtClean="0"/>
              <a:pPr/>
              <a:t>5</a:t>
            </a:fld>
            <a:endParaRPr lang="en-US" dirty="0"/>
          </a:p>
        </p:txBody>
      </p:sp>
    </p:spTree>
    <p:extLst>
      <p:ext uri="{BB962C8B-B14F-4D97-AF65-F5344CB8AC3E}">
        <p14:creationId xmlns:p14="http://schemas.microsoft.com/office/powerpoint/2010/main" val="3874353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Reference"/>
          <p:cNvSpPr txBox="1">
            <a:spLocks noGrp="1"/>
          </p:cNvSpPr>
          <p:nvPr>
            <p:ph type="title"/>
          </p:nvPr>
        </p:nvSpPr>
        <p:spPr>
          <a:xfrm>
            <a:off x="2006601" y="422276"/>
            <a:ext cx="2565399" cy="555256"/>
          </a:xfrm>
          <a:prstGeom prst="rect">
            <a:avLst/>
          </a:prstGeom>
        </p:spPr>
        <p:txBody>
          <a:bodyPr>
            <a:noAutofit/>
          </a:bodyPr>
          <a:lstStyle/>
          <a:p>
            <a:r>
              <a:rPr sz="3600" b="1" cap="small" dirty="0">
                <a:solidFill>
                  <a:srgbClr val="FFFF00"/>
                </a:solidFill>
              </a:rPr>
              <a:t>Reference</a:t>
            </a:r>
            <a:r>
              <a:rPr lang="en-US" sz="3600" b="1" cap="small" dirty="0">
                <a:solidFill>
                  <a:srgbClr val="FFFF00"/>
                </a:solidFill>
              </a:rPr>
              <a:t>s</a:t>
            </a:r>
            <a:endParaRPr sz="3600" b="1" cap="small" dirty="0">
              <a:solidFill>
                <a:srgbClr val="FFFF00"/>
              </a:solidFill>
            </a:endParaRPr>
          </a:p>
        </p:txBody>
      </p:sp>
      <p:sp>
        <p:nvSpPr>
          <p:cNvPr id="6" name="TextBox 5">
            <a:extLst>
              <a:ext uri="{FF2B5EF4-FFF2-40B4-BE49-F238E27FC236}">
                <a16:creationId xmlns:a16="http://schemas.microsoft.com/office/drawing/2014/main" id="{2C93F793-68E9-AF46-8943-3405ADA0027D}"/>
              </a:ext>
            </a:extLst>
          </p:cNvPr>
          <p:cNvSpPr txBox="1"/>
          <p:nvPr/>
        </p:nvSpPr>
        <p:spPr>
          <a:xfrm>
            <a:off x="422031" y="1862771"/>
            <a:ext cx="6400800" cy="25135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285750" indent="-285750">
              <a:spcAft>
                <a:spcPts val="1200"/>
              </a:spcAft>
              <a:buFont typeface="Wingdings" pitchFamily="2" charset="2"/>
              <a:buChar char="§"/>
            </a:pPr>
            <a:r>
              <a:rPr lang="en-US" sz="2400" dirty="0">
                <a:solidFill>
                  <a:srgbClr val="FFFFFF"/>
                </a:solidFill>
              </a:rPr>
              <a:t>www.nba.com/stats</a:t>
            </a:r>
          </a:p>
          <a:p>
            <a:pPr marL="285750" indent="-285750">
              <a:spcAft>
                <a:spcPts val="1200"/>
              </a:spcAft>
              <a:buFont typeface="Wingdings" pitchFamily="2" charset="2"/>
              <a:buChar char="§"/>
            </a:pPr>
            <a:r>
              <a:rPr lang="en-US" sz="2400" dirty="0">
                <a:solidFill>
                  <a:srgbClr val="FFFFFF"/>
                </a:solidFill>
              </a:rPr>
              <a:t>www.basketball-reference.com</a:t>
            </a:r>
          </a:p>
          <a:p>
            <a:pPr marL="285750" indent="-285750">
              <a:spcAft>
                <a:spcPts val="1200"/>
              </a:spcAft>
              <a:buFont typeface="Wingdings" pitchFamily="2" charset="2"/>
              <a:buChar char="§"/>
            </a:pPr>
            <a:r>
              <a:rPr lang="en-US" sz="2400" dirty="0"/>
              <a:t>Oliver, Dean (2004). </a:t>
            </a:r>
            <a:r>
              <a:rPr lang="en-US" sz="2400" i="1" dirty="0"/>
              <a:t>Basketball on Paper: Rules and Tools for Performance Analysis</a:t>
            </a:r>
            <a:r>
              <a:rPr lang="en-US" sz="2400" dirty="0"/>
              <a:t>. </a:t>
            </a:r>
          </a:p>
          <a:p>
            <a:pPr marL="285750" indent="-285750">
              <a:spcAft>
                <a:spcPts val="1200"/>
              </a:spcAft>
              <a:buFont typeface="Wingdings" pitchFamily="2" charset="2"/>
              <a:buChar char="§"/>
            </a:pPr>
            <a:r>
              <a:rPr lang="en-US" sz="2400" dirty="0" err="1">
                <a:solidFill>
                  <a:srgbClr val="FFFFFF"/>
                </a:solidFill>
              </a:rPr>
              <a:t>www.wikipedia.com</a:t>
            </a:r>
            <a:endParaRPr lang="en-US" sz="2400" dirty="0">
              <a:solidFill>
                <a:srgbClr val="FFFFFF"/>
              </a:solidFill>
            </a:endParaRPr>
          </a:p>
        </p:txBody>
      </p:sp>
      <p:pic>
        <p:nvPicPr>
          <p:cNvPr id="3" name="Picture 2">
            <a:extLst>
              <a:ext uri="{FF2B5EF4-FFF2-40B4-BE49-F238E27FC236}">
                <a16:creationId xmlns:a16="http://schemas.microsoft.com/office/drawing/2014/main" id="{24917B9C-314B-904E-9F8B-29EC6FBDA514}"/>
              </a:ext>
            </a:extLst>
          </p:cNvPr>
          <p:cNvPicPr>
            <a:picLocks noChangeAspect="1"/>
          </p:cNvPicPr>
          <p:nvPr/>
        </p:nvPicPr>
        <p:blipFill>
          <a:blip r:embed="rId2"/>
          <a:stretch>
            <a:fillRect/>
          </a:stretch>
        </p:blipFill>
        <p:spPr>
          <a:xfrm>
            <a:off x="7325692" y="372417"/>
            <a:ext cx="4315141" cy="6017129"/>
          </a:xfrm>
          <a:prstGeom prst="rect">
            <a:avLst/>
          </a:prstGeom>
        </p:spPr>
      </p:pic>
      <p:sp>
        <p:nvSpPr>
          <p:cNvPr id="8" name="Footer Placeholder 9">
            <a:extLst>
              <a:ext uri="{FF2B5EF4-FFF2-40B4-BE49-F238E27FC236}">
                <a16:creationId xmlns:a16="http://schemas.microsoft.com/office/drawing/2014/main" id="{4BAB925C-BC5F-C243-96EA-14C29246AB4B}"/>
              </a:ext>
            </a:extLst>
          </p:cNvPr>
          <p:cNvSpPr txBox="1">
            <a:spLocks/>
          </p:cNvSpPr>
          <p:nvPr/>
        </p:nvSpPr>
        <p:spPr>
          <a:xfrm>
            <a:off x="6937248" y="6559296"/>
            <a:ext cx="4594950" cy="27432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b="1" cap="small" dirty="0">
                <a:solidFill>
                  <a:schemeClr val="tx1">
                    <a:lumMod val="85000"/>
                  </a:schemeClr>
                </a:solidFill>
              </a:rPr>
              <a:t>Sports Analytics Club Program - Fordham Preparatory School</a:t>
            </a:r>
          </a:p>
        </p:txBody>
      </p:sp>
      <p:sp>
        <p:nvSpPr>
          <p:cNvPr id="9" name="Slide Number Placeholder 10">
            <a:extLst>
              <a:ext uri="{FF2B5EF4-FFF2-40B4-BE49-F238E27FC236}">
                <a16:creationId xmlns:a16="http://schemas.microsoft.com/office/drawing/2014/main" id="{FC89F642-9469-A940-9D6A-47E33A10E4B8}"/>
              </a:ext>
            </a:extLst>
          </p:cNvPr>
          <p:cNvSpPr txBox="1">
            <a:spLocks/>
          </p:cNvSpPr>
          <p:nvPr/>
        </p:nvSpPr>
        <p:spPr>
          <a:xfrm>
            <a:off x="11387447" y="6559296"/>
            <a:ext cx="701844" cy="27432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b="1" cap="small" dirty="0">
                <a:solidFill>
                  <a:schemeClr val="tx1">
                    <a:lumMod val="85000"/>
                  </a:schemeClr>
                </a:solidFill>
              </a:rPr>
              <a:t>Page </a:t>
            </a:r>
            <a:fld id="{D57F1E4F-1CFF-5643-939E-217C01CDF565}" type="slidenum">
              <a:rPr lang="en-US" sz="1100" b="1" cap="small" smtClean="0">
                <a:solidFill>
                  <a:schemeClr val="tx1">
                    <a:lumMod val="85000"/>
                  </a:schemeClr>
                </a:solidFill>
              </a:rPr>
              <a:pPr/>
              <a:t>6</a:t>
            </a:fld>
            <a:endParaRPr lang="en-US" sz="1100" b="1" cap="small" dirty="0">
              <a:solidFill>
                <a:schemeClr val="tx1">
                  <a:lumMod val="85000"/>
                </a:schemeClr>
              </a:solidFill>
            </a:endParaRPr>
          </a:p>
        </p:txBody>
      </p:sp>
    </p:spTree>
    <p:extLst>
      <p:ext uri="{BB962C8B-B14F-4D97-AF65-F5344CB8AC3E}">
        <p14:creationId xmlns:p14="http://schemas.microsoft.com/office/powerpoint/2010/main" val="99026374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Acknowledgements"/>
          <p:cNvSpPr txBox="1">
            <a:spLocks noGrp="1"/>
          </p:cNvSpPr>
          <p:nvPr>
            <p:ph type="title"/>
          </p:nvPr>
        </p:nvSpPr>
        <p:spPr>
          <a:xfrm>
            <a:off x="4140200" y="128552"/>
            <a:ext cx="4403725" cy="510603"/>
          </a:xfrm>
          <a:prstGeom prst="rect">
            <a:avLst/>
          </a:prstGeom>
        </p:spPr>
        <p:txBody>
          <a:bodyPr>
            <a:noAutofit/>
          </a:bodyPr>
          <a:lstStyle/>
          <a:p>
            <a:r>
              <a:rPr sz="3600" b="1" cap="small" dirty="0">
                <a:solidFill>
                  <a:srgbClr val="FFFF00"/>
                </a:solidFill>
              </a:rPr>
              <a:t>Acknowledgements</a:t>
            </a:r>
          </a:p>
        </p:txBody>
      </p:sp>
      <p:sp>
        <p:nvSpPr>
          <p:cNvPr id="2" name="TextBox 1">
            <a:extLst>
              <a:ext uri="{FF2B5EF4-FFF2-40B4-BE49-F238E27FC236}">
                <a16:creationId xmlns:a16="http://schemas.microsoft.com/office/drawing/2014/main" id="{BA112F2B-0FA3-CD4C-B1CB-AAB6DF28137D}"/>
              </a:ext>
            </a:extLst>
          </p:cNvPr>
          <p:cNvSpPr txBox="1"/>
          <p:nvPr/>
        </p:nvSpPr>
        <p:spPr>
          <a:xfrm>
            <a:off x="727076" y="940404"/>
            <a:ext cx="11088687" cy="14362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l"/>
            <a:r>
              <a:rPr lang="en-US" b="1" dirty="0"/>
              <a:t>Fordham Preparatory School</a:t>
            </a:r>
          </a:p>
          <a:p>
            <a:pPr marL="285750" indent="-285750">
              <a:buFont typeface="Wingdings" pitchFamily="2" charset="2"/>
              <a:buChar char="§"/>
            </a:pPr>
            <a:r>
              <a:rPr lang="en-US" dirty="0"/>
              <a:t>Mr. Chad Broussard, Assistant Principal</a:t>
            </a:r>
          </a:p>
          <a:p>
            <a:pPr marL="285750" indent="-285750">
              <a:buFont typeface="Wingdings" pitchFamily="2" charset="2"/>
              <a:buChar char="§"/>
            </a:pPr>
            <a:r>
              <a:rPr lang="en-US" dirty="0"/>
              <a:t>Dr. Raymond D. González, ISTEAM Coordinator - Sports Analytics Club Moderator</a:t>
            </a:r>
          </a:p>
          <a:p>
            <a:pPr marL="285750" indent="-285750">
              <a:buFont typeface="Wingdings" pitchFamily="2" charset="2"/>
              <a:buChar char="§"/>
            </a:pPr>
            <a:r>
              <a:rPr lang="en-US" dirty="0"/>
              <a:t>Distinguished Student Contributors: William </a:t>
            </a:r>
            <a:r>
              <a:rPr lang="en-US" dirty="0" err="1"/>
              <a:t>Bracchitta</a:t>
            </a:r>
            <a:r>
              <a:rPr lang="en-US" dirty="0"/>
              <a:t>, Conor Cooper, Shane Daughtry, Nicholas </a:t>
            </a:r>
            <a:r>
              <a:rPr lang="en-US" dirty="0" err="1"/>
              <a:t>DiFabio</a:t>
            </a:r>
            <a:r>
              <a:rPr lang="en-US" dirty="0"/>
              <a:t>, James </a:t>
            </a:r>
            <a:r>
              <a:rPr lang="en-US" dirty="0" err="1"/>
              <a:t>Inturrisi</a:t>
            </a:r>
            <a:r>
              <a:rPr lang="en-US" dirty="0"/>
              <a:t>, Mateo Jones, Landon Lynch, </a:t>
            </a:r>
            <a:r>
              <a:rPr lang="en-US" dirty="0" err="1"/>
              <a:t>Onyinye</a:t>
            </a:r>
            <a:r>
              <a:rPr lang="en-US" dirty="0"/>
              <a:t> Okonkwo, Dylan Zwick</a:t>
            </a:r>
          </a:p>
        </p:txBody>
      </p:sp>
      <p:sp>
        <p:nvSpPr>
          <p:cNvPr id="3" name="TextBox 2">
            <a:extLst>
              <a:ext uri="{FF2B5EF4-FFF2-40B4-BE49-F238E27FC236}">
                <a16:creationId xmlns:a16="http://schemas.microsoft.com/office/drawing/2014/main" id="{E4AC726B-5E18-DE49-8070-2FC0B1AE58F5}"/>
              </a:ext>
            </a:extLst>
          </p:cNvPr>
          <p:cNvSpPr txBox="1"/>
          <p:nvPr/>
        </p:nvSpPr>
        <p:spPr>
          <a:xfrm>
            <a:off x="727076" y="2514706"/>
            <a:ext cx="11259103" cy="12234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412750" hangingPunct="0">
              <a:spcBef>
                <a:spcPts val="500"/>
              </a:spcBef>
            </a:pPr>
            <a:r>
              <a:rPr lang="en-US" b="1" dirty="0">
                <a:ea typeface="Avenir Next Medium"/>
                <a:cs typeface="Avenir Next Medium"/>
                <a:sym typeface="Avenir Next Medium"/>
              </a:rPr>
              <a:t>St. John’s University</a:t>
            </a:r>
          </a:p>
          <a:p>
            <a:pPr marL="285750" indent="-285750">
              <a:buFont typeface="Wingdings" pitchFamily="2" charset="2"/>
              <a:buChar char="§"/>
            </a:pPr>
            <a:r>
              <a:rPr lang="en-US" dirty="0"/>
              <a:t>Dr. David Rosenthal, University Advisor to the Fordham Prep Sports Analytics Club</a:t>
            </a:r>
            <a:endParaRPr lang="en-US" dirty="0">
              <a:ea typeface="Avenir Next Medium"/>
              <a:cs typeface="Avenir Next Medium"/>
              <a:sym typeface="Avenir Next Medium"/>
            </a:endParaRPr>
          </a:p>
          <a:p>
            <a:pPr marL="285750" indent="-285750">
              <a:buFont typeface="Wingdings" pitchFamily="2" charset="2"/>
              <a:buChar char="§"/>
            </a:pPr>
            <a:r>
              <a:rPr lang="en-US" dirty="0">
                <a:ea typeface="Avenir Next Medium"/>
                <a:cs typeface="Avenir Next Medium"/>
                <a:sym typeface="Avenir Next Medium"/>
              </a:rPr>
              <a:t>Dr. Joan </a:t>
            </a:r>
            <a:r>
              <a:rPr lang="en-US" dirty="0" err="1">
                <a:ea typeface="Avenir Next Medium"/>
                <a:cs typeface="Avenir Next Medium"/>
                <a:sym typeface="Avenir Next Medium"/>
              </a:rPr>
              <a:t>DeBello</a:t>
            </a:r>
            <a:r>
              <a:rPr lang="en-US" dirty="0"/>
              <a:t> </a:t>
            </a:r>
            <a:endParaRPr lang="en-US" dirty="0">
              <a:ea typeface="Avenir Next Medium"/>
              <a:cs typeface="Avenir Next Medium"/>
              <a:sym typeface="Avenir Next Medium"/>
            </a:endParaRPr>
          </a:p>
          <a:p>
            <a:pPr marL="285750" indent="-285750">
              <a:buFont typeface="Wingdings" pitchFamily="2" charset="2"/>
              <a:buChar char="§"/>
            </a:pPr>
            <a:r>
              <a:rPr lang="en-US" dirty="0"/>
              <a:t>Dr. David Hedlund  </a:t>
            </a:r>
          </a:p>
        </p:txBody>
      </p:sp>
      <p:sp>
        <p:nvSpPr>
          <p:cNvPr id="4" name="TextBox 3">
            <a:extLst>
              <a:ext uri="{FF2B5EF4-FFF2-40B4-BE49-F238E27FC236}">
                <a16:creationId xmlns:a16="http://schemas.microsoft.com/office/drawing/2014/main" id="{FFA67B74-3E68-244C-BD78-62838E563DA3}"/>
              </a:ext>
            </a:extLst>
          </p:cNvPr>
          <p:cNvSpPr txBox="1"/>
          <p:nvPr/>
        </p:nvSpPr>
        <p:spPr>
          <a:xfrm>
            <a:off x="727076" y="4768221"/>
            <a:ext cx="10884702" cy="17568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412750" hangingPunct="0">
              <a:spcBef>
                <a:spcPts val="500"/>
              </a:spcBef>
            </a:pPr>
            <a:r>
              <a:rPr lang="en-US" b="1" dirty="0">
                <a:ea typeface="Avenir Next Medium"/>
                <a:cs typeface="Avenir Next Medium"/>
                <a:sym typeface="Avenir Next Medium"/>
              </a:rPr>
              <a:t>The Sports Analytics Club Program, Inc.</a:t>
            </a:r>
          </a:p>
          <a:p>
            <a:pPr marL="285750" indent="-285750" defTabSz="412750" hangingPunct="0">
              <a:spcBef>
                <a:spcPts val="500"/>
              </a:spcBef>
              <a:buFont typeface="Wingdings" pitchFamily="2" charset="2"/>
              <a:buChar char="§"/>
            </a:pPr>
            <a:r>
              <a:rPr lang="en-US" dirty="0"/>
              <a:t>Robert Clayton, CEO and Co-Founder</a:t>
            </a:r>
          </a:p>
          <a:p>
            <a:pPr marL="285750" indent="-285750" defTabSz="412750" hangingPunct="0">
              <a:spcBef>
                <a:spcPts val="500"/>
              </a:spcBef>
              <a:buFont typeface="Wingdings" pitchFamily="2" charset="2"/>
              <a:buChar char="§"/>
            </a:pPr>
            <a:r>
              <a:rPr lang="en-US" dirty="0">
                <a:ea typeface="Avenir Next Medium"/>
                <a:cs typeface="Avenir Next Medium"/>
                <a:sym typeface="Avenir Next Medium"/>
              </a:rPr>
              <a:t>Ben Shields, Co-Founder</a:t>
            </a:r>
          </a:p>
          <a:p>
            <a:pPr marL="285750" indent="-285750" defTabSz="412750" hangingPunct="0">
              <a:spcBef>
                <a:spcPts val="500"/>
              </a:spcBef>
              <a:buFont typeface="Wingdings" pitchFamily="2" charset="2"/>
              <a:buChar char="§"/>
            </a:pPr>
            <a:r>
              <a:rPr lang="en-US" dirty="0"/>
              <a:t>Ed Tapscott, Board Member and Co-Founder</a:t>
            </a:r>
          </a:p>
          <a:p>
            <a:pPr marL="285750" indent="-285750" defTabSz="412750" hangingPunct="0">
              <a:spcBef>
                <a:spcPts val="500"/>
              </a:spcBef>
              <a:buFont typeface="Wingdings" pitchFamily="2" charset="2"/>
              <a:buChar char="§"/>
            </a:pPr>
            <a:r>
              <a:rPr lang="en-US" dirty="0" err="1">
                <a:ea typeface="Avenir Next Medium"/>
                <a:cs typeface="Avenir Next Medium"/>
                <a:sym typeface="Avenir Next Medium"/>
              </a:rPr>
              <a:t>Christien</a:t>
            </a:r>
            <a:r>
              <a:rPr lang="en-US" dirty="0">
                <a:ea typeface="Avenir Next Medium"/>
                <a:cs typeface="Avenir Next Medium"/>
                <a:sym typeface="Avenir Next Medium"/>
              </a:rPr>
              <a:t> D. Oliver, National Program Manager</a:t>
            </a:r>
          </a:p>
        </p:txBody>
      </p:sp>
      <p:sp>
        <p:nvSpPr>
          <p:cNvPr id="5" name="TextBox 4">
            <a:extLst>
              <a:ext uri="{FF2B5EF4-FFF2-40B4-BE49-F238E27FC236}">
                <a16:creationId xmlns:a16="http://schemas.microsoft.com/office/drawing/2014/main" id="{A7A7F571-5F46-7B4D-A85E-CCD77E5E2DBF}"/>
              </a:ext>
            </a:extLst>
          </p:cNvPr>
          <p:cNvSpPr txBox="1"/>
          <p:nvPr/>
        </p:nvSpPr>
        <p:spPr>
          <a:xfrm>
            <a:off x="727076" y="3896676"/>
            <a:ext cx="10884702" cy="7335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412750" hangingPunct="0">
              <a:spcBef>
                <a:spcPts val="500"/>
              </a:spcBef>
            </a:pPr>
            <a:r>
              <a:rPr lang="en-US" b="1" dirty="0">
                <a:ea typeface="Avenir Next Medium"/>
                <a:cs typeface="Avenir Next Medium"/>
                <a:sym typeface="Avenir Next Medium"/>
              </a:rPr>
              <a:t>National Basketball Association</a:t>
            </a:r>
          </a:p>
          <a:p>
            <a:pPr marL="283464" indent="-283464" defTabSz="412750" hangingPunct="0">
              <a:spcBef>
                <a:spcPts val="500"/>
              </a:spcBef>
              <a:buFont typeface="Wingdings" pitchFamily="2" charset="2"/>
              <a:buChar char="§"/>
            </a:pPr>
            <a:r>
              <a:rPr lang="en-US" dirty="0">
                <a:ea typeface="Avenir Next Medium"/>
                <a:cs typeface="Avenir Next Medium"/>
                <a:sym typeface="Avenir Next Medium"/>
              </a:rPr>
              <a:t>Kelsey McDonald, NBA Stats Technology Product Development Manager</a:t>
            </a:r>
          </a:p>
        </p:txBody>
      </p:sp>
      <p:sp>
        <p:nvSpPr>
          <p:cNvPr id="10" name="Footer Placeholder 9">
            <a:extLst>
              <a:ext uri="{FF2B5EF4-FFF2-40B4-BE49-F238E27FC236}">
                <a16:creationId xmlns:a16="http://schemas.microsoft.com/office/drawing/2014/main" id="{E200D62D-AA29-6D4E-A4FF-8C1EEE77F46B}"/>
              </a:ext>
            </a:extLst>
          </p:cNvPr>
          <p:cNvSpPr txBox="1">
            <a:spLocks/>
          </p:cNvSpPr>
          <p:nvPr/>
        </p:nvSpPr>
        <p:spPr>
          <a:xfrm>
            <a:off x="6937248" y="6559296"/>
            <a:ext cx="4594950" cy="27432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b="1" cap="small" dirty="0">
                <a:solidFill>
                  <a:schemeClr val="tx1">
                    <a:lumMod val="85000"/>
                  </a:schemeClr>
                </a:solidFill>
              </a:rPr>
              <a:t>Sports Analytics Club Program - Fordham Preparatory School</a:t>
            </a:r>
          </a:p>
        </p:txBody>
      </p:sp>
      <p:sp>
        <p:nvSpPr>
          <p:cNvPr id="11" name="Slide Number Placeholder 10">
            <a:extLst>
              <a:ext uri="{FF2B5EF4-FFF2-40B4-BE49-F238E27FC236}">
                <a16:creationId xmlns:a16="http://schemas.microsoft.com/office/drawing/2014/main" id="{93AC708C-BEFA-7B4B-AD2F-CDBE1F69FAAF}"/>
              </a:ext>
            </a:extLst>
          </p:cNvPr>
          <p:cNvSpPr txBox="1">
            <a:spLocks/>
          </p:cNvSpPr>
          <p:nvPr/>
        </p:nvSpPr>
        <p:spPr>
          <a:xfrm>
            <a:off x="11387447" y="6559296"/>
            <a:ext cx="701844" cy="27432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b="1" cap="small" dirty="0">
                <a:solidFill>
                  <a:schemeClr val="tx1">
                    <a:lumMod val="85000"/>
                  </a:schemeClr>
                </a:solidFill>
              </a:rPr>
              <a:t>Page </a:t>
            </a:r>
            <a:fld id="{D57F1E4F-1CFF-5643-939E-217C01CDF565}" type="slidenum">
              <a:rPr lang="en-US" sz="1100" b="1" cap="small" smtClean="0">
                <a:solidFill>
                  <a:schemeClr val="tx1">
                    <a:lumMod val="85000"/>
                  </a:schemeClr>
                </a:solidFill>
              </a:rPr>
              <a:pPr/>
              <a:t>7</a:t>
            </a:fld>
            <a:endParaRPr lang="en-US" sz="1100" b="1" cap="small" dirty="0">
              <a:solidFill>
                <a:schemeClr val="tx1">
                  <a:lumMod val="85000"/>
                </a:schemeClr>
              </a:solidFill>
            </a:endParaRPr>
          </a:p>
        </p:txBody>
      </p:sp>
    </p:spTree>
    <p:extLst>
      <p:ext uri="{BB962C8B-B14F-4D97-AF65-F5344CB8AC3E}">
        <p14:creationId xmlns:p14="http://schemas.microsoft.com/office/powerpoint/2010/main" val="613048358"/>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Mesh</Template>
  <TotalTime>7625</TotalTime>
  <Words>982</Words>
  <Application>Microsoft Macintosh PowerPoint</Application>
  <PresentationFormat>Widescreen</PresentationFormat>
  <Paragraphs>299</Paragraphs>
  <Slides>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Avenir Next Medium</vt:lpstr>
      <vt:lpstr>Calibri</vt:lpstr>
      <vt:lpstr>Century Gothic</vt:lpstr>
      <vt:lpstr>Publico Text Roman</vt:lpstr>
      <vt:lpstr>Times New Roman</vt:lpstr>
      <vt:lpstr>Wingdings</vt:lpstr>
      <vt:lpstr>Mesh</vt:lpstr>
      <vt:lpstr>Charles “Buck” Williams</vt:lpstr>
      <vt:lpstr>Introduction</vt:lpstr>
      <vt:lpstr>NBA Top 20 All-Time Total Rebounds List</vt:lpstr>
      <vt:lpstr>PowerPoint Presentation</vt:lpstr>
      <vt:lpstr>PowerPoint Presentation</vt:lpstr>
      <vt:lpstr>References</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Charles “Buck” Williams Summative Portfolio for Induction into the  Naismith Memorial Basketball Hall of Fame </dc:title>
  <dc:creator>Microsoft Office User</dc:creator>
  <cp:lastModifiedBy>David Rosenthal</cp:lastModifiedBy>
  <cp:revision>177</cp:revision>
  <cp:lastPrinted>2021-12-08T14:56:20Z</cp:lastPrinted>
  <dcterms:created xsi:type="dcterms:W3CDTF">2021-11-24T16:27:06Z</dcterms:created>
  <dcterms:modified xsi:type="dcterms:W3CDTF">2022-09-13T20:36:00Z</dcterms:modified>
</cp:coreProperties>
</file>